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67" r:id="rId2"/>
    <p:sldId id="379" r:id="rId3"/>
    <p:sldId id="368" r:id="rId4"/>
    <p:sldId id="370" r:id="rId5"/>
    <p:sldId id="347" r:id="rId6"/>
    <p:sldId id="363" r:id="rId7"/>
    <p:sldId id="364" r:id="rId8"/>
    <p:sldId id="366" r:id="rId9"/>
    <p:sldId id="358" r:id="rId10"/>
    <p:sldId id="354" r:id="rId11"/>
    <p:sldId id="355" r:id="rId12"/>
    <p:sldId id="380" r:id="rId13"/>
    <p:sldId id="382" r:id="rId14"/>
    <p:sldId id="341" r:id="rId15"/>
    <p:sldId id="353" r:id="rId16"/>
    <p:sldId id="357" r:id="rId17"/>
    <p:sldId id="356" r:id="rId18"/>
    <p:sldId id="342" r:id="rId19"/>
    <p:sldId id="361" r:id="rId20"/>
    <p:sldId id="352" r:id="rId21"/>
    <p:sldId id="362" r:id="rId22"/>
    <p:sldId id="360" r:id="rId23"/>
    <p:sldId id="369" r:id="rId24"/>
    <p:sldId id="371" r:id="rId25"/>
    <p:sldId id="372" r:id="rId26"/>
    <p:sldId id="377" r:id="rId27"/>
    <p:sldId id="378" r:id="rId28"/>
    <p:sldId id="373" r:id="rId29"/>
    <p:sldId id="376" r:id="rId30"/>
    <p:sldId id="374" r:id="rId31"/>
    <p:sldId id="375" r:id="rId32"/>
  </p:sldIdLst>
  <p:sldSz cx="9144000" cy="6858000" type="screen4x3"/>
  <p:notesSz cx="6794500" cy="99314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4DB4"/>
    <a:srgbClr val="BD2587"/>
    <a:srgbClr val="9A1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65" autoAdjust="0"/>
    <p:restoredTop sz="94624" autoAdjust="0"/>
  </p:normalViewPr>
  <p:slideViewPr>
    <p:cSldViewPr>
      <p:cViewPr varScale="1">
        <p:scale>
          <a:sx n="106" d="100"/>
          <a:sy n="106" d="100"/>
        </p:scale>
        <p:origin x="6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63DF2B7B-6AF3-47DB-977F-912C0E825F15}" type="datetimeFigureOut">
              <a:rPr lang="fr-FR" smtClean="0"/>
              <a:t>22/07/2016</a:t>
            </a:fld>
            <a:endParaRPr lang="fr-FR"/>
          </a:p>
        </p:txBody>
      </p:sp>
      <p:sp>
        <p:nvSpPr>
          <p:cNvPr id="4" name="Espace réservé du pied de page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4E68746C-AB01-465E-8223-17A1B3123FE1}" type="slidenum">
              <a:rPr lang="fr-FR" smtClean="0"/>
              <a:t>‹N°›</a:t>
            </a:fld>
            <a:endParaRPr lang="fr-FR"/>
          </a:p>
        </p:txBody>
      </p:sp>
    </p:spTree>
    <p:extLst>
      <p:ext uri="{BB962C8B-B14F-4D97-AF65-F5344CB8AC3E}">
        <p14:creationId xmlns:p14="http://schemas.microsoft.com/office/powerpoint/2010/main" val="3290921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024" cy="496571"/>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47890" y="0"/>
            <a:ext cx="2945024" cy="496571"/>
          </a:xfrm>
          <a:prstGeom prst="rect">
            <a:avLst/>
          </a:prstGeom>
        </p:spPr>
        <p:txBody>
          <a:bodyPr vert="horz" lIns="91440" tIns="45720" rIns="91440" bIns="45720" rtlCol="0"/>
          <a:lstStyle>
            <a:lvl1pPr algn="r">
              <a:defRPr sz="1200"/>
            </a:lvl1pPr>
          </a:lstStyle>
          <a:p>
            <a:pPr>
              <a:defRPr/>
            </a:pPr>
            <a:fld id="{F4C5A4A6-9FFB-48F0-BFA7-35899B483900}" type="datetimeFigureOut">
              <a:rPr lang="fr-FR"/>
              <a:pPr>
                <a:defRPr/>
              </a:pPr>
              <a:t>22/07/2016</a:t>
            </a:fld>
            <a:endParaRPr lang="fr-FR"/>
          </a:p>
        </p:txBody>
      </p:sp>
      <p:sp>
        <p:nvSpPr>
          <p:cNvPr id="4" name="Espace réservé de l'image des diapositives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79133" y="4718214"/>
            <a:ext cx="5436235" cy="4469129"/>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33234"/>
            <a:ext cx="2945024" cy="496571"/>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47890" y="9433234"/>
            <a:ext cx="2945024" cy="496571"/>
          </a:xfrm>
          <a:prstGeom prst="rect">
            <a:avLst/>
          </a:prstGeom>
        </p:spPr>
        <p:txBody>
          <a:bodyPr vert="horz" lIns="91440" tIns="45720" rIns="91440" bIns="45720" rtlCol="0" anchor="b"/>
          <a:lstStyle>
            <a:lvl1pPr algn="r">
              <a:defRPr sz="1200"/>
            </a:lvl1pPr>
          </a:lstStyle>
          <a:p>
            <a:pPr>
              <a:defRPr/>
            </a:pPr>
            <a:fld id="{481F9A11-AEF9-4D3A-B412-CBD83D829A06}" type="slidenum">
              <a:rPr lang="fr-FR"/>
              <a:pPr>
                <a:defRPr/>
              </a:pPr>
              <a:t>‹N°›</a:t>
            </a:fld>
            <a:endParaRPr lang="fr-FR"/>
          </a:p>
        </p:txBody>
      </p:sp>
    </p:spTree>
    <p:extLst>
      <p:ext uri="{BB962C8B-B14F-4D97-AF65-F5344CB8AC3E}">
        <p14:creationId xmlns:p14="http://schemas.microsoft.com/office/powerpoint/2010/main" val="3942295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1F9A11-AEF9-4D3A-B412-CBD83D829A06}" type="slidenum">
              <a:rPr lang="fr-FR" smtClean="0"/>
              <a:pPr>
                <a:defRPr/>
              </a:pPr>
              <a:t>10</a:t>
            </a:fld>
            <a:endParaRPr lang="fr-FR"/>
          </a:p>
        </p:txBody>
      </p:sp>
    </p:spTree>
    <p:extLst>
      <p:ext uri="{BB962C8B-B14F-4D97-AF65-F5344CB8AC3E}">
        <p14:creationId xmlns:p14="http://schemas.microsoft.com/office/powerpoint/2010/main" val="205932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1F9A11-AEF9-4D3A-B412-CBD83D829A06}" type="slidenum">
              <a:rPr lang="fr-FR" smtClean="0"/>
              <a:pPr>
                <a:defRPr/>
              </a:pPr>
              <a:t>16</a:t>
            </a:fld>
            <a:endParaRPr lang="fr-FR"/>
          </a:p>
        </p:txBody>
      </p:sp>
    </p:spTree>
    <p:extLst>
      <p:ext uri="{BB962C8B-B14F-4D97-AF65-F5344CB8AC3E}">
        <p14:creationId xmlns:p14="http://schemas.microsoft.com/office/powerpoint/2010/main" val="234477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1F9A11-AEF9-4D3A-B412-CBD83D829A06}" type="slidenum">
              <a:rPr lang="fr-FR" smtClean="0"/>
              <a:pPr>
                <a:defRPr/>
              </a:pPr>
              <a:t>24</a:t>
            </a:fld>
            <a:endParaRPr lang="fr-FR"/>
          </a:p>
        </p:txBody>
      </p:sp>
    </p:spTree>
    <p:extLst>
      <p:ext uri="{BB962C8B-B14F-4D97-AF65-F5344CB8AC3E}">
        <p14:creationId xmlns:p14="http://schemas.microsoft.com/office/powerpoint/2010/main" val="75638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1F9A11-AEF9-4D3A-B412-CBD83D829A06}" type="slidenum">
              <a:rPr lang="fr-FR" smtClean="0"/>
              <a:pPr>
                <a:defRPr/>
              </a:pPr>
              <a:t>26</a:t>
            </a:fld>
            <a:endParaRPr lang="fr-FR"/>
          </a:p>
        </p:txBody>
      </p:sp>
    </p:spTree>
    <p:extLst>
      <p:ext uri="{BB962C8B-B14F-4D97-AF65-F5344CB8AC3E}">
        <p14:creationId xmlns:p14="http://schemas.microsoft.com/office/powerpoint/2010/main" val="288691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1F9A11-AEF9-4D3A-B412-CBD83D829A06}" type="slidenum">
              <a:rPr lang="fr-FR" smtClean="0"/>
              <a:pPr>
                <a:defRPr/>
              </a:pPr>
              <a:t>27</a:t>
            </a:fld>
            <a:endParaRPr lang="fr-FR"/>
          </a:p>
        </p:txBody>
      </p:sp>
    </p:spTree>
    <p:extLst>
      <p:ext uri="{BB962C8B-B14F-4D97-AF65-F5344CB8AC3E}">
        <p14:creationId xmlns:p14="http://schemas.microsoft.com/office/powerpoint/2010/main" val="806108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4" name="Groupe 5"/>
          <p:cNvGrpSpPr>
            <a:grpSpLocks/>
          </p:cNvGrpSpPr>
          <p:nvPr userDrawn="1"/>
        </p:nvGrpSpPr>
        <p:grpSpPr bwMode="auto">
          <a:xfrm>
            <a:off x="0" y="0"/>
            <a:ext cx="9180513" cy="6884988"/>
            <a:chOff x="-36512" y="0"/>
            <a:chExt cx="9180512" cy="6885384"/>
          </a:xfrm>
        </p:grpSpPr>
        <p:pic>
          <p:nvPicPr>
            <p:cNvPr id="5" name="Picture 2" descr="fond dégradé"/>
            <p:cNvPicPr>
              <a:picLocks noChangeAspect="1" noChangeArrowheads="1"/>
            </p:cNvPicPr>
            <p:nvPr userDrawn="1"/>
          </p:nvPicPr>
          <p:blipFill>
            <a:blip r:embed="rId2" cstate="print"/>
            <a:srcRect/>
            <a:stretch>
              <a:fillRect/>
            </a:stretch>
          </p:blipFill>
          <p:spPr bwMode="auto">
            <a:xfrm>
              <a:off x="-36512" y="0"/>
              <a:ext cx="9180512" cy="6858000"/>
            </a:xfrm>
            <a:prstGeom prst="rect">
              <a:avLst/>
            </a:prstGeom>
            <a:noFill/>
            <a:ln w="9525">
              <a:noFill/>
              <a:miter lim="800000"/>
              <a:headEnd/>
              <a:tailEnd/>
            </a:ln>
          </p:spPr>
        </p:pic>
        <p:pic>
          <p:nvPicPr>
            <p:cNvPr id="6" name="Picture 2" descr="Z:\MANUELLA\Logo Alliance\Nouveau logo 2012.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388424" y="6137920"/>
              <a:ext cx="720080" cy="720080"/>
            </a:xfrm>
            <a:prstGeom prst="rect">
              <a:avLst/>
            </a:prstGeom>
            <a:noFill/>
            <a:ln w="9525">
              <a:noFill/>
              <a:miter lim="800000"/>
              <a:headEnd/>
              <a:tailEnd/>
            </a:ln>
          </p:spPr>
        </p:pic>
        <p:pic>
          <p:nvPicPr>
            <p:cNvPr id="7" name="Image 12" descr="Z:\MANUELLA\Logo Alliance\Papier a entête et suite de lettre corriges.jpg"/>
            <p:cNvPicPr>
              <a:picLocks noChangeAspect="1" noChangeArrowheads="1"/>
            </p:cNvPicPr>
            <p:nvPr userDrawn="1"/>
          </p:nvPicPr>
          <p:blipFill>
            <a:blip r:embed="rId4" cstate="print">
              <a:clrChange>
                <a:clrFrom>
                  <a:srgbClr val="FFFFFF"/>
                </a:clrFrom>
                <a:clrTo>
                  <a:srgbClr val="FFFFFF">
                    <a:alpha val="0"/>
                  </a:srgbClr>
                </a:clrTo>
              </a:clrChange>
            </a:blip>
            <a:srcRect l="2225" t="84180" r="77660" b="2692"/>
            <a:stretch>
              <a:fillRect/>
            </a:stretch>
          </p:blipFill>
          <p:spPr bwMode="auto">
            <a:xfrm>
              <a:off x="-36512" y="6264696"/>
              <a:ext cx="1259632" cy="620688"/>
            </a:xfrm>
            <a:prstGeom prst="rect">
              <a:avLst/>
            </a:prstGeom>
            <a:noFill/>
            <a:ln w="9525">
              <a:noFill/>
              <a:miter lim="800000"/>
              <a:headEnd/>
              <a:tailEnd/>
            </a:ln>
          </p:spPr>
        </p:pic>
      </p:grpSp>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8" name="Espace réservé du pied de page 4"/>
          <p:cNvSpPr>
            <a:spLocks noGrp="1"/>
          </p:cNvSpPr>
          <p:nvPr>
            <p:ph type="ftr" sz="quarter" idx="10"/>
          </p:nvPr>
        </p:nvSpPr>
        <p:spPr/>
        <p:txBody>
          <a:bodyPr/>
          <a:lstStyle>
            <a:lvl1pPr algn="ctr">
              <a:defRPr sz="1200">
                <a:solidFill>
                  <a:schemeClr val="accent1">
                    <a:lumMod val="75000"/>
                  </a:schemeClr>
                </a:solidFill>
              </a:defRPr>
            </a:lvl1p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2"/>
          <p:cNvSpPr>
            <a:spLocks noGrp="1"/>
          </p:cNvSpPr>
          <p:nvPr>
            <p:ph type="ftr" sz="quarter" idx="10"/>
          </p:nvPr>
        </p:nvSpPr>
        <p:spPr/>
        <p:txBody>
          <a:bodyPr/>
          <a:lstStyle>
            <a:lvl1pPr>
              <a:defRPr>
                <a:solidFill>
                  <a:schemeClr val="tx2">
                    <a:lumMod val="75000"/>
                  </a:schemeClr>
                </a:solidFill>
              </a:defRPr>
            </a:lvl1pPr>
          </a:lstStyle>
          <a:p>
            <a:pPr>
              <a:defRPr/>
            </a:pP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2"/>
          <p:cNvSpPr>
            <a:spLocks noGrp="1"/>
          </p:cNvSpPr>
          <p:nvPr>
            <p:ph type="ftr" sz="quarter" idx="10"/>
          </p:nvPr>
        </p:nvSpPr>
        <p:spPr/>
        <p:txBody>
          <a:bodyPr/>
          <a:lstStyle>
            <a:lvl1pPr>
              <a:defRPr>
                <a:solidFill>
                  <a:schemeClr val="tx2">
                    <a:lumMod val="75000"/>
                  </a:schemeClr>
                </a:solidFill>
              </a:defRPr>
            </a:lvl1p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4" name="Groupe 6"/>
          <p:cNvGrpSpPr>
            <a:grpSpLocks/>
          </p:cNvGrpSpPr>
          <p:nvPr userDrawn="1"/>
        </p:nvGrpSpPr>
        <p:grpSpPr bwMode="auto">
          <a:xfrm>
            <a:off x="0" y="0"/>
            <a:ext cx="9180513" cy="6884988"/>
            <a:chOff x="-36512" y="0"/>
            <a:chExt cx="9180512" cy="6885384"/>
          </a:xfrm>
        </p:grpSpPr>
        <p:pic>
          <p:nvPicPr>
            <p:cNvPr id="5" name="Picture 2" descr="fond dégradé"/>
            <p:cNvPicPr>
              <a:picLocks noChangeAspect="1" noChangeArrowheads="1"/>
            </p:cNvPicPr>
            <p:nvPr userDrawn="1"/>
          </p:nvPicPr>
          <p:blipFill>
            <a:blip r:embed="rId2" cstate="print"/>
            <a:srcRect/>
            <a:stretch>
              <a:fillRect/>
            </a:stretch>
          </p:blipFill>
          <p:spPr bwMode="auto">
            <a:xfrm>
              <a:off x="-36512" y="0"/>
              <a:ext cx="9180512" cy="6858000"/>
            </a:xfrm>
            <a:prstGeom prst="rect">
              <a:avLst/>
            </a:prstGeom>
            <a:noFill/>
            <a:ln w="9525">
              <a:noFill/>
              <a:miter lim="800000"/>
              <a:headEnd/>
              <a:tailEnd/>
            </a:ln>
          </p:spPr>
        </p:pic>
        <p:pic>
          <p:nvPicPr>
            <p:cNvPr id="6" name="Picture 2" descr="Z:\MANUELLA\Logo Alliance\Nouveau logo 2012.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388424" y="6137920"/>
              <a:ext cx="720080" cy="720080"/>
            </a:xfrm>
            <a:prstGeom prst="rect">
              <a:avLst/>
            </a:prstGeom>
            <a:noFill/>
            <a:ln w="9525">
              <a:noFill/>
              <a:miter lim="800000"/>
              <a:headEnd/>
              <a:tailEnd/>
            </a:ln>
          </p:spPr>
        </p:pic>
        <p:pic>
          <p:nvPicPr>
            <p:cNvPr id="7" name="Image 12" descr="Z:\MANUELLA\Logo Alliance\Papier a entête et suite de lettre corriges.jpg"/>
            <p:cNvPicPr>
              <a:picLocks noChangeAspect="1" noChangeArrowheads="1"/>
            </p:cNvPicPr>
            <p:nvPr userDrawn="1"/>
          </p:nvPicPr>
          <p:blipFill>
            <a:blip r:embed="rId4" cstate="print">
              <a:clrChange>
                <a:clrFrom>
                  <a:srgbClr val="FFFFFF"/>
                </a:clrFrom>
                <a:clrTo>
                  <a:srgbClr val="FFFFFF">
                    <a:alpha val="0"/>
                  </a:srgbClr>
                </a:clrTo>
              </a:clrChange>
            </a:blip>
            <a:srcRect l="2225" t="84180" r="77660" b="2692"/>
            <a:stretch>
              <a:fillRect/>
            </a:stretch>
          </p:blipFill>
          <p:spPr bwMode="auto">
            <a:xfrm>
              <a:off x="-36512" y="6264696"/>
              <a:ext cx="1259632" cy="620688"/>
            </a:xfrm>
            <a:prstGeom prst="rect">
              <a:avLst/>
            </a:prstGeom>
            <a:noFill/>
            <a:ln w="9525">
              <a:noFill/>
              <a:miter lim="800000"/>
              <a:headEnd/>
              <a:tailEnd/>
            </a:ln>
          </p:spPr>
        </p:pic>
      </p:grpSp>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8" name="Espace réservé du pied de page 4"/>
          <p:cNvSpPr>
            <a:spLocks noGrp="1"/>
          </p:cNvSpPr>
          <p:nvPr>
            <p:ph type="ftr" sz="quarter" idx="10"/>
          </p:nvPr>
        </p:nvSpPr>
        <p:spPr/>
        <p:txBody>
          <a:bodyPr/>
          <a:lstStyle>
            <a:lvl1pPr>
              <a:defRPr/>
            </a:lvl1pPr>
          </a:lstStyle>
          <a:p>
            <a:pPr>
              <a:defRPr/>
            </a:pP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lvl1pPr>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4"/>
          <p:cNvSpPr>
            <a:spLocks noGrp="1"/>
          </p:cNvSpPr>
          <p:nvPr>
            <p:ph type="ftr" sz="quarter" idx="10"/>
          </p:nvPr>
        </p:nvSpPr>
        <p:spPr/>
        <p:txBody>
          <a:bodyPr/>
          <a:lstStyle>
            <a:lvl1pPr>
              <a:defRPr/>
            </a:lvl1pPr>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dirty="0" smtClean="0"/>
              <a:t>Cliquez pour modifier le style du titre</a:t>
            </a:r>
            <a:endParaRPr lang="fr-FR" dirty="0"/>
          </a:p>
        </p:txBody>
      </p:sp>
      <p:sp>
        <p:nvSpPr>
          <p:cNvPr id="3" name="Espace réservé du pied de page 4"/>
          <p:cNvSpPr>
            <a:spLocks noGrp="1"/>
          </p:cNvSpPr>
          <p:nvPr>
            <p:ph type="ftr" sz="quarter" idx="10"/>
          </p:nvPr>
        </p:nvSpPr>
        <p:spPr/>
        <p:txBody>
          <a:bodyPr/>
          <a:lstStyle>
            <a:lvl1pPr>
              <a:defRPr/>
            </a:lvl1pPr>
          </a:lstStyle>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grpSp>
        <p:nvGrpSpPr>
          <p:cNvPr id="2" name="Groupe 8"/>
          <p:cNvGrpSpPr>
            <a:grpSpLocks/>
          </p:cNvGrpSpPr>
          <p:nvPr userDrawn="1"/>
        </p:nvGrpSpPr>
        <p:grpSpPr bwMode="auto">
          <a:xfrm>
            <a:off x="0" y="0"/>
            <a:ext cx="9180513" cy="6884988"/>
            <a:chOff x="-36512" y="0"/>
            <a:chExt cx="9180512" cy="6885384"/>
          </a:xfrm>
        </p:grpSpPr>
        <p:pic>
          <p:nvPicPr>
            <p:cNvPr id="3" name="Picture 2" descr="fond dégradé"/>
            <p:cNvPicPr>
              <a:picLocks noChangeAspect="1" noChangeArrowheads="1"/>
            </p:cNvPicPr>
            <p:nvPr userDrawn="1"/>
          </p:nvPicPr>
          <p:blipFill>
            <a:blip r:embed="rId2" cstate="print"/>
            <a:srcRect/>
            <a:stretch>
              <a:fillRect/>
            </a:stretch>
          </p:blipFill>
          <p:spPr bwMode="auto">
            <a:xfrm>
              <a:off x="-36512" y="0"/>
              <a:ext cx="9180512" cy="6858000"/>
            </a:xfrm>
            <a:prstGeom prst="rect">
              <a:avLst/>
            </a:prstGeom>
            <a:noFill/>
            <a:ln w="9525">
              <a:noFill/>
              <a:miter lim="800000"/>
              <a:headEnd/>
              <a:tailEnd/>
            </a:ln>
          </p:spPr>
        </p:pic>
        <p:pic>
          <p:nvPicPr>
            <p:cNvPr id="4" name="Picture 2" descr="Z:\MANUELLA\Logo Alliance\Nouveau logo 2012.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388424" y="6137920"/>
              <a:ext cx="720080" cy="720080"/>
            </a:xfrm>
            <a:prstGeom prst="rect">
              <a:avLst/>
            </a:prstGeom>
            <a:noFill/>
            <a:ln w="9525">
              <a:noFill/>
              <a:miter lim="800000"/>
              <a:headEnd/>
              <a:tailEnd/>
            </a:ln>
          </p:spPr>
        </p:pic>
        <p:pic>
          <p:nvPicPr>
            <p:cNvPr id="5" name="Image 12" descr="Z:\MANUELLA\Logo Alliance\Papier a entête et suite de lettre corriges.jpg"/>
            <p:cNvPicPr>
              <a:picLocks noChangeAspect="1" noChangeArrowheads="1"/>
            </p:cNvPicPr>
            <p:nvPr userDrawn="1"/>
          </p:nvPicPr>
          <p:blipFill>
            <a:blip r:embed="rId4" cstate="print">
              <a:clrChange>
                <a:clrFrom>
                  <a:srgbClr val="FFFFFF"/>
                </a:clrFrom>
                <a:clrTo>
                  <a:srgbClr val="FFFFFF">
                    <a:alpha val="0"/>
                  </a:srgbClr>
                </a:clrTo>
              </a:clrChange>
            </a:blip>
            <a:srcRect l="2225" t="84180" r="77660" b="2692"/>
            <a:stretch>
              <a:fillRect/>
            </a:stretch>
          </p:blipFill>
          <p:spPr bwMode="auto">
            <a:xfrm>
              <a:off x="-36512" y="6264696"/>
              <a:ext cx="1259632" cy="620688"/>
            </a:xfrm>
            <a:prstGeom prst="rect">
              <a:avLst/>
            </a:prstGeom>
            <a:noFill/>
            <a:ln w="9525">
              <a:noFill/>
              <a:miter lim="800000"/>
              <a:headEnd/>
              <a:tailEnd/>
            </a:ln>
          </p:spPr>
        </p:pic>
      </p:grpSp>
      <p:pic>
        <p:nvPicPr>
          <p:cNvPr id="6" name="Picture 2" descr="Z:\MANUELLA\Logo Alliance\Nouveau logo 2012.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2159000" y="908050"/>
            <a:ext cx="4826000" cy="4824413"/>
          </a:xfrm>
          <a:prstGeom prst="rect">
            <a:avLst/>
          </a:prstGeom>
          <a:noFill/>
          <a:ln w="9525">
            <a:noFill/>
            <a:miter lim="800000"/>
            <a:headEnd/>
            <a:tailEnd/>
          </a:ln>
        </p:spPr>
      </p:pic>
      <p:sp>
        <p:nvSpPr>
          <p:cNvPr id="7" name="Espace réservé du pied de page 2"/>
          <p:cNvSpPr>
            <a:spLocks noGrp="1"/>
          </p:cNvSpPr>
          <p:nvPr>
            <p:ph type="ftr" sz="quarter" idx="10"/>
          </p:nvPr>
        </p:nvSpPr>
        <p:spPr/>
        <p:txBody>
          <a:bodyPr/>
          <a:lstStyle>
            <a:lvl1pPr>
              <a:defRPr>
                <a:solidFill>
                  <a:schemeClr val="tx2">
                    <a:lumMod val="75000"/>
                  </a:schemeClr>
                </a:solidFill>
              </a:defRPr>
            </a:lvl1pPr>
          </a:lstStyle>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5" name="Groupe 8"/>
          <p:cNvGrpSpPr>
            <a:grpSpLocks/>
          </p:cNvGrpSpPr>
          <p:nvPr userDrawn="1"/>
        </p:nvGrpSpPr>
        <p:grpSpPr bwMode="auto">
          <a:xfrm>
            <a:off x="0" y="6137275"/>
            <a:ext cx="9145588" cy="747713"/>
            <a:chOff x="-36512" y="6137920"/>
            <a:chExt cx="9145016" cy="747464"/>
          </a:xfrm>
        </p:grpSpPr>
        <p:pic>
          <p:nvPicPr>
            <p:cNvPr id="6" name="Picture 2" descr="Z:\MANUELLA\Logo Alliance\Nouveau logo 2012.jp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388424" y="6137920"/>
              <a:ext cx="720080" cy="720080"/>
            </a:xfrm>
            <a:prstGeom prst="rect">
              <a:avLst/>
            </a:prstGeom>
            <a:noFill/>
            <a:ln w="9525">
              <a:noFill/>
              <a:miter lim="800000"/>
              <a:headEnd/>
              <a:tailEnd/>
            </a:ln>
          </p:spPr>
        </p:pic>
        <p:pic>
          <p:nvPicPr>
            <p:cNvPr id="7" name="Image 11" descr="Z:\MANUELLA\Logo Alliance\Papier a entête et suite de lettre corriges.jpg"/>
            <p:cNvPicPr>
              <a:picLocks noChangeAspect="1" noChangeArrowheads="1"/>
            </p:cNvPicPr>
            <p:nvPr userDrawn="1"/>
          </p:nvPicPr>
          <p:blipFill>
            <a:blip r:embed="rId3" cstate="print">
              <a:clrChange>
                <a:clrFrom>
                  <a:srgbClr val="FFFFFF"/>
                </a:clrFrom>
                <a:clrTo>
                  <a:srgbClr val="FFFFFF">
                    <a:alpha val="0"/>
                  </a:srgbClr>
                </a:clrTo>
              </a:clrChange>
            </a:blip>
            <a:srcRect l="2225" t="84180" r="77660" b="2692"/>
            <a:stretch>
              <a:fillRect/>
            </a:stretch>
          </p:blipFill>
          <p:spPr bwMode="auto">
            <a:xfrm>
              <a:off x="-36512" y="6264696"/>
              <a:ext cx="1259632" cy="620688"/>
            </a:xfrm>
            <a:prstGeom prst="rect">
              <a:avLst/>
            </a:prstGeom>
            <a:noFill/>
            <a:ln w="9525">
              <a:noFill/>
              <a:miter lim="800000"/>
              <a:headEnd/>
              <a:tailEnd/>
            </a:ln>
          </p:spPr>
        </p:pic>
      </p:grpSp>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Espace réservé du pied de page 2"/>
          <p:cNvSpPr>
            <a:spLocks noGrp="1"/>
          </p:cNvSpPr>
          <p:nvPr>
            <p:ph type="ftr" sz="quarter" idx="10"/>
          </p:nvPr>
        </p:nvSpPr>
        <p:spPr/>
        <p:txBody>
          <a:bodyPr/>
          <a:lstStyle>
            <a:lvl1pPr>
              <a:defRPr>
                <a:solidFill>
                  <a:schemeClr val="tx2">
                    <a:lumMod val="75000"/>
                  </a:schemeClr>
                </a:solidFill>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2"/>
          <p:cNvSpPr>
            <a:spLocks noGrp="1"/>
          </p:cNvSpPr>
          <p:nvPr>
            <p:ph type="ftr" sz="quarter" idx="10"/>
          </p:nvPr>
        </p:nvSpPr>
        <p:spPr/>
        <p:txBody>
          <a:bodyPr/>
          <a:lstStyle>
            <a:lvl1pPr>
              <a:defRPr>
                <a:solidFill>
                  <a:schemeClr val="tx2">
                    <a:lumMod val="75000"/>
                  </a:schemeClr>
                </a:solidFill>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e 13"/>
          <p:cNvGrpSpPr>
            <a:grpSpLocks/>
          </p:cNvGrpSpPr>
          <p:nvPr userDrawn="1"/>
        </p:nvGrpSpPr>
        <p:grpSpPr bwMode="auto">
          <a:xfrm>
            <a:off x="0" y="-242888"/>
            <a:ext cx="9504363" cy="7127876"/>
            <a:chOff x="-36512" y="-243408"/>
            <a:chExt cx="9505056" cy="7128792"/>
          </a:xfrm>
        </p:grpSpPr>
        <p:pic>
          <p:nvPicPr>
            <p:cNvPr id="1030" name="Picture 2" descr="fond dégradé"/>
            <p:cNvPicPr>
              <a:picLocks noChangeAspect="1" noChangeArrowheads="1"/>
            </p:cNvPicPr>
            <p:nvPr userDrawn="1"/>
          </p:nvPicPr>
          <p:blipFill>
            <a:blip r:embed="rId13" cstate="print"/>
            <a:srcRect/>
            <a:stretch>
              <a:fillRect/>
            </a:stretch>
          </p:blipFill>
          <p:spPr bwMode="auto">
            <a:xfrm>
              <a:off x="-36512" y="0"/>
              <a:ext cx="9180512" cy="6858000"/>
            </a:xfrm>
            <a:prstGeom prst="rect">
              <a:avLst/>
            </a:prstGeom>
            <a:noFill/>
            <a:ln w="9525">
              <a:noFill/>
              <a:miter lim="800000"/>
              <a:headEnd/>
              <a:tailEnd/>
            </a:ln>
          </p:spPr>
        </p:pic>
        <p:pic>
          <p:nvPicPr>
            <p:cNvPr id="1031" name="Picture 2" descr="Z:\MANUELLA\Logo Alliance\Nouveau logo 2012.jpg"/>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8388424" y="6137920"/>
              <a:ext cx="720080" cy="720080"/>
            </a:xfrm>
            <a:prstGeom prst="rect">
              <a:avLst/>
            </a:prstGeom>
            <a:noFill/>
            <a:ln w="9525">
              <a:noFill/>
              <a:miter lim="800000"/>
              <a:headEnd/>
              <a:tailEnd/>
            </a:ln>
          </p:spPr>
        </p:pic>
        <p:pic>
          <p:nvPicPr>
            <p:cNvPr id="1032" name="Image 17" descr="Z:\MANUELLA\Logo Alliance\Papier a entête et suite de lettre corriges.jpg"/>
            <p:cNvPicPr>
              <a:picLocks noChangeAspect="1" noChangeArrowheads="1"/>
            </p:cNvPicPr>
            <p:nvPr userDrawn="1"/>
          </p:nvPicPr>
          <p:blipFill>
            <a:blip r:embed="rId15" cstate="print">
              <a:clrChange>
                <a:clrFrom>
                  <a:srgbClr val="FFFFFF"/>
                </a:clrFrom>
                <a:clrTo>
                  <a:srgbClr val="FFFFFF">
                    <a:alpha val="0"/>
                  </a:srgbClr>
                </a:clrTo>
              </a:clrChange>
            </a:blip>
            <a:srcRect l="52060" t="83398" r="28011" b="3668"/>
            <a:stretch>
              <a:fillRect/>
            </a:stretch>
          </p:blipFill>
          <p:spPr bwMode="auto">
            <a:xfrm>
              <a:off x="-36512" y="-243408"/>
              <a:ext cx="9505056" cy="1484784"/>
            </a:xfrm>
            <a:prstGeom prst="rect">
              <a:avLst/>
            </a:prstGeom>
            <a:noFill/>
            <a:ln w="9525">
              <a:noFill/>
              <a:miter lim="800000"/>
              <a:headEnd/>
              <a:tailEnd/>
            </a:ln>
          </p:spPr>
        </p:pic>
        <p:pic>
          <p:nvPicPr>
            <p:cNvPr id="1033" name="Image 18" descr="Z:\MANUELLA\Logo Alliance\Papier a entête et suite de lettre corriges.jpg"/>
            <p:cNvPicPr>
              <a:picLocks noChangeAspect="1" noChangeArrowheads="1"/>
            </p:cNvPicPr>
            <p:nvPr userDrawn="1"/>
          </p:nvPicPr>
          <p:blipFill>
            <a:blip r:embed="rId16" cstate="print">
              <a:clrChange>
                <a:clrFrom>
                  <a:srgbClr val="FFFFFF"/>
                </a:clrFrom>
                <a:clrTo>
                  <a:srgbClr val="FFFFFF">
                    <a:alpha val="0"/>
                  </a:srgbClr>
                </a:clrTo>
              </a:clrChange>
            </a:blip>
            <a:srcRect l="2225" t="84180" r="77660" b="2692"/>
            <a:stretch>
              <a:fillRect/>
            </a:stretch>
          </p:blipFill>
          <p:spPr bwMode="auto">
            <a:xfrm>
              <a:off x="-36512" y="6264696"/>
              <a:ext cx="1259632" cy="620688"/>
            </a:xfrm>
            <a:prstGeom prst="rect">
              <a:avLst/>
            </a:prstGeom>
            <a:noFill/>
            <a:ln w="9525">
              <a:noFill/>
              <a:miter lim="800000"/>
              <a:headEnd/>
              <a:tailEnd/>
            </a:ln>
          </p:spPr>
        </p:pic>
      </p:grpSp>
      <p:sp>
        <p:nvSpPr>
          <p:cNvPr id="1027" name="Espace réservé du titre 1"/>
          <p:cNvSpPr>
            <a:spLocks noGrp="1"/>
          </p:cNvSpPr>
          <p:nvPr>
            <p:ph type="title"/>
          </p:nvPr>
        </p:nvSpPr>
        <p:spPr bwMode="auto">
          <a:xfrm>
            <a:off x="457200" y="274638"/>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0" y="6492875"/>
            <a:ext cx="91440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accent1">
                    <a:lumMod val="75000"/>
                  </a:schemeClr>
                </a:solidFill>
                <a:latin typeface="+mn-lt"/>
                <a:cs typeface="+mn-cs"/>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15" r:id="rId4"/>
    <p:sldLayoutId id="2147483916" r:id="rId5"/>
    <p:sldLayoutId id="2147483917" r:id="rId6"/>
    <p:sldLayoutId id="2147483921" r:id="rId7"/>
    <p:sldLayoutId id="2147483922" r:id="rId8"/>
    <p:sldLayoutId id="2147483923" r:id="rId9"/>
    <p:sldLayoutId id="2147483924" r:id="rId10"/>
    <p:sldLayoutId id="2147483925" r:id="rId11"/>
  </p:sldLayoutIdLst>
  <p:hf hdr="0" ftr="0" dt="0"/>
  <p:txStyles>
    <p:titleStyle>
      <a:lvl1pPr algn="ctr" rtl="0" eaLnBrk="0" fontAlgn="base" hangingPunct="0">
        <a:spcBef>
          <a:spcPct val="0"/>
        </a:spcBef>
        <a:spcAft>
          <a:spcPct val="0"/>
        </a:spcAft>
        <a:defRPr sz="4400" kern="1200">
          <a:solidFill>
            <a:srgbClr val="17375E"/>
          </a:solidFill>
          <a:latin typeface="+mj-lt"/>
          <a:ea typeface="+mj-ea"/>
          <a:cs typeface="+mj-cs"/>
        </a:defRPr>
      </a:lvl1pPr>
      <a:lvl2pPr algn="ctr" rtl="0" eaLnBrk="0" fontAlgn="base" hangingPunct="0">
        <a:spcBef>
          <a:spcPct val="0"/>
        </a:spcBef>
        <a:spcAft>
          <a:spcPct val="0"/>
        </a:spcAft>
        <a:defRPr sz="4400">
          <a:solidFill>
            <a:srgbClr val="17375E"/>
          </a:solidFill>
          <a:latin typeface="Calibri" pitchFamily="34" charset="0"/>
        </a:defRPr>
      </a:lvl2pPr>
      <a:lvl3pPr algn="ctr" rtl="0" eaLnBrk="0" fontAlgn="base" hangingPunct="0">
        <a:spcBef>
          <a:spcPct val="0"/>
        </a:spcBef>
        <a:spcAft>
          <a:spcPct val="0"/>
        </a:spcAft>
        <a:defRPr sz="4400">
          <a:solidFill>
            <a:srgbClr val="17375E"/>
          </a:solidFill>
          <a:latin typeface="Calibri" pitchFamily="34" charset="0"/>
        </a:defRPr>
      </a:lvl3pPr>
      <a:lvl4pPr algn="ctr" rtl="0" eaLnBrk="0" fontAlgn="base" hangingPunct="0">
        <a:spcBef>
          <a:spcPct val="0"/>
        </a:spcBef>
        <a:spcAft>
          <a:spcPct val="0"/>
        </a:spcAft>
        <a:defRPr sz="4400">
          <a:solidFill>
            <a:srgbClr val="17375E"/>
          </a:solidFill>
          <a:latin typeface="Calibri" pitchFamily="34" charset="0"/>
        </a:defRPr>
      </a:lvl4pPr>
      <a:lvl5pPr algn="ctr" rtl="0" eaLnBrk="0" fontAlgn="base" hangingPunct="0">
        <a:spcBef>
          <a:spcPct val="0"/>
        </a:spcBef>
        <a:spcAft>
          <a:spcPct val="0"/>
        </a:spcAft>
        <a:defRPr sz="4400">
          <a:solidFill>
            <a:srgbClr val="17375E"/>
          </a:solidFill>
          <a:latin typeface="Calibri" pitchFamily="34" charset="0"/>
        </a:defRPr>
      </a:lvl5pPr>
      <a:lvl6pPr marL="457200" algn="ctr" rtl="0" fontAlgn="base">
        <a:spcBef>
          <a:spcPct val="0"/>
        </a:spcBef>
        <a:spcAft>
          <a:spcPct val="0"/>
        </a:spcAft>
        <a:defRPr sz="4400">
          <a:solidFill>
            <a:srgbClr val="17375E"/>
          </a:solidFill>
          <a:latin typeface="Calibri" pitchFamily="34" charset="0"/>
        </a:defRPr>
      </a:lvl6pPr>
      <a:lvl7pPr marL="914400" algn="ctr" rtl="0" fontAlgn="base">
        <a:spcBef>
          <a:spcPct val="0"/>
        </a:spcBef>
        <a:spcAft>
          <a:spcPct val="0"/>
        </a:spcAft>
        <a:defRPr sz="4400">
          <a:solidFill>
            <a:srgbClr val="17375E"/>
          </a:solidFill>
          <a:latin typeface="Calibri" pitchFamily="34" charset="0"/>
        </a:defRPr>
      </a:lvl7pPr>
      <a:lvl8pPr marL="1371600" algn="ctr" rtl="0" fontAlgn="base">
        <a:spcBef>
          <a:spcPct val="0"/>
        </a:spcBef>
        <a:spcAft>
          <a:spcPct val="0"/>
        </a:spcAft>
        <a:defRPr sz="4400">
          <a:solidFill>
            <a:srgbClr val="17375E"/>
          </a:solidFill>
          <a:latin typeface="Calibri" pitchFamily="34" charset="0"/>
        </a:defRPr>
      </a:lvl8pPr>
      <a:lvl9pPr marL="1828800" algn="ctr" rtl="0" fontAlgn="base">
        <a:spcBef>
          <a:spcPct val="0"/>
        </a:spcBef>
        <a:spcAft>
          <a:spcPct val="0"/>
        </a:spcAft>
        <a:defRPr sz="4400">
          <a:solidFill>
            <a:srgbClr val="17375E"/>
          </a:solidFill>
          <a:latin typeface="Calibri" pitchFamily="34" charset="0"/>
        </a:defRPr>
      </a:lvl9pPr>
    </p:titleStyle>
    <p:bodyStyle>
      <a:lvl1pPr marL="444500" indent="-444500" algn="l" rtl="0" eaLnBrk="0" fontAlgn="base" hangingPunct="0">
        <a:spcBef>
          <a:spcPct val="20000"/>
        </a:spcBef>
        <a:spcAft>
          <a:spcPct val="0"/>
        </a:spcAft>
        <a:buBlip>
          <a:blip r:embed="rId17"/>
        </a:buBlip>
        <a:tabLst>
          <a:tab pos="44450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8"/>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gif"/><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www.youtube.com/watch?v=CWC-aU2vEb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hyperlink" Target="http://www.youtube.com/watch?v=CWC-aU2vEb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gif"/></Relationships>
</file>

<file path=ppt/slides/_rels/slide25.xml.rels><?xml version="1.0" encoding="UTF-8" standalone="yes"?>
<Relationships xmlns="http://schemas.openxmlformats.org/package/2006/relationships"><Relationship Id="rId3" Type="http://schemas.openxmlformats.org/officeDocument/2006/relationships/hyperlink" Target="https://www.amazon.fr/s/ref=dp_byline_sr_book_2?ie=UTF8&amp;text=Fr%C3%A9d%C3%A9rick+Mansot&amp;search-alias=books-fr&amp;field-author=Fr%C3%A9d%C3%A9rick+Mansot&amp;sort=relevancerank" TargetMode="External"/><Relationship Id="rId2" Type="http://schemas.openxmlformats.org/officeDocument/2006/relationships/hyperlink" Target="https://www.amazon.fr/s/ref=dp_byline_sr_book_1?ie=UTF8&amp;text=Diane+Barbara&amp;search-alias=books-fr&amp;field-author=Diane+Barbara&amp;sort=relevancerank" TargetMode="Externa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799" y="980728"/>
            <a:ext cx="7772400" cy="1470025"/>
          </a:xfrm>
        </p:spPr>
        <p:txBody>
          <a:bodyPr/>
          <a:lstStyle/>
          <a:p>
            <a:r>
              <a:rPr lang="fr-FR" dirty="0" smtClean="0"/>
              <a:t>Sensibilisation </a:t>
            </a:r>
            <a:br>
              <a:rPr lang="fr-FR" dirty="0" smtClean="0"/>
            </a:br>
            <a:r>
              <a:rPr lang="fr-FR" dirty="0" smtClean="0"/>
              <a:t>des maladies rares </a:t>
            </a:r>
            <a:br>
              <a:rPr lang="fr-FR" dirty="0" smtClean="0"/>
            </a:br>
            <a:r>
              <a:rPr lang="fr-FR" dirty="0" smtClean="0"/>
              <a:t>à l’école primaire</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085" y="2852936"/>
            <a:ext cx="3515883" cy="2636912"/>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8525" y="2852936"/>
            <a:ext cx="3515883" cy="2636912"/>
          </a:xfrm>
          <a:prstGeom prst="rect">
            <a:avLst/>
          </a:prstGeom>
        </p:spPr>
      </p:pic>
    </p:spTree>
    <p:extLst>
      <p:ext uri="{BB962C8B-B14F-4D97-AF65-F5344CB8AC3E}">
        <p14:creationId xmlns:p14="http://schemas.microsoft.com/office/powerpoint/2010/main" val="2918246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maladies rares connues </a:t>
            </a:r>
            <a:endParaRPr lang="fr-FR" b="1" dirty="0"/>
          </a:p>
        </p:txBody>
      </p:sp>
      <p:sp>
        <p:nvSpPr>
          <p:cNvPr id="3" name="Espace réservé du contenu 2"/>
          <p:cNvSpPr>
            <a:spLocks noGrp="1"/>
          </p:cNvSpPr>
          <p:nvPr>
            <p:ph idx="1"/>
          </p:nvPr>
        </p:nvSpPr>
        <p:spPr>
          <a:xfrm rot="20598182">
            <a:off x="449104" y="1635227"/>
            <a:ext cx="3178696" cy="532655"/>
          </a:xfrm>
        </p:spPr>
        <p:txBody>
          <a:bodyPr/>
          <a:lstStyle/>
          <a:p>
            <a:pPr marL="0" indent="0">
              <a:buNone/>
            </a:pPr>
            <a:r>
              <a:rPr lang="fr-FR" dirty="0" smtClean="0">
                <a:solidFill>
                  <a:srgbClr val="FFC000"/>
                </a:solidFill>
              </a:rPr>
              <a:t>La mucoviscidose</a:t>
            </a:r>
            <a:endParaRPr lang="fr-FR" dirty="0">
              <a:solidFill>
                <a:srgbClr val="FFC000"/>
              </a:solidFill>
            </a:endParaRPr>
          </a:p>
        </p:txBody>
      </p:sp>
      <p:sp>
        <p:nvSpPr>
          <p:cNvPr id="4" name="Espace réservé du contenu 2"/>
          <p:cNvSpPr txBox="1">
            <a:spLocks/>
          </p:cNvSpPr>
          <p:nvPr/>
        </p:nvSpPr>
        <p:spPr bwMode="auto">
          <a:xfrm rot="1005335">
            <a:off x="5600505" y="1393981"/>
            <a:ext cx="3049484" cy="13115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4500" indent="-444500" algn="l" rtl="0" eaLnBrk="0" fontAlgn="base" hangingPunct="0">
              <a:spcBef>
                <a:spcPct val="20000"/>
              </a:spcBef>
              <a:spcAft>
                <a:spcPct val="0"/>
              </a:spcAft>
              <a:buBlip>
                <a:blip r:embed="rId3"/>
              </a:buBlip>
              <a:tabLst>
                <a:tab pos="44450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fr-FR" dirty="0" smtClean="0">
                <a:solidFill>
                  <a:schemeClr val="tx2">
                    <a:lumMod val="60000"/>
                    <a:lumOff val="40000"/>
                  </a:schemeClr>
                </a:solidFill>
              </a:rPr>
              <a:t>La </a:t>
            </a:r>
            <a:r>
              <a:rPr lang="fr-FR" dirty="0">
                <a:solidFill>
                  <a:schemeClr val="tx2">
                    <a:lumMod val="60000"/>
                    <a:lumOff val="40000"/>
                  </a:schemeClr>
                </a:solidFill>
              </a:rPr>
              <a:t>myopathie de Duchenne</a:t>
            </a:r>
          </a:p>
        </p:txBody>
      </p:sp>
      <p:sp>
        <p:nvSpPr>
          <p:cNvPr id="5" name="Espace réservé du contenu 2"/>
          <p:cNvSpPr txBox="1">
            <a:spLocks/>
          </p:cNvSpPr>
          <p:nvPr/>
        </p:nvSpPr>
        <p:spPr bwMode="auto">
          <a:xfrm rot="20598182">
            <a:off x="1095180" y="2261296"/>
            <a:ext cx="3178696" cy="5326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4500" indent="-444500" algn="l" rtl="0" eaLnBrk="0" fontAlgn="base" hangingPunct="0">
              <a:spcBef>
                <a:spcPct val="20000"/>
              </a:spcBef>
              <a:spcAft>
                <a:spcPct val="0"/>
              </a:spcAft>
              <a:buBlip>
                <a:blip r:embed="rId3"/>
              </a:buBlip>
              <a:tabLst>
                <a:tab pos="44450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fr-FR" dirty="0" smtClean="0">
                <a:solidFill>
                  <a:srgbClr val="00B050"/>
                </a:solidFill>
              </a:rPr>
              <a:t>La </a:t>
            </a:r>
            <a:r>
              <a:rPr lang="fr-FR" dirty="0" err="1" smtClean="0">
                <a:solidFill>
                  <a:srgbClr val="00B050"/>
                </a:solidFill>
              </a:rPr>
              <a:t>progéria</a:t>
            </a:r>
            <a:r>
              <a:rPr lang="fr-FR" dirty="0">
                <a:solidFill>
                  <a:srgbClr val="00B050"/>
                </a:solidFill>
              </a:rPr>
              <a:t> </a:t>
            </a:r>
          </a:p>
        </p:txBody>
      </p:sp>
      <p:sp>
        <p:nvSpPr>
          <p:cNvPr id="6" name="Espace réservé du contenu 2"/>
          <p:cNvSpPr txBox="1">
            <a:spLocks/>
          </p:cNvSpPr>
          <p:nvPr/>
        </p:nvSpPr>
        <p:spPr bwMode="auto">
          <a:xfrm rot="865921">
            <a:off x="5136454" y="2664696"/>
            <a:ext cx="3899134" cy="6749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4500" indent="-444500" algn="l" rtl="0" eaLnBrk="0" fontAlgn="base" hangingPunct="0">
              <a:spcBef>
                <a:spcPct val="20000"/>
              </a:spcBef>
              <a:spcAft>
                <a:spcPct val="0"/>
              </a:spcAft>
              <a:buBlip>
                <a:blip r:embed="rId3"/>
              </a:buBlip>
              <a:tabLst>
                <a:tab pos="44450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fr-FR" dirty="0" smtClean="0">
                <a:solidFill>
                  <a:schemeClr val="accent4">
                    <a:lumMod val="75000"/>
                  </a:schemeClr>
                </a:solidFill>
              </a:rPr>
              <a:t>La</a:t>
            </a:r>
            <a:r>
              <a:rPr lang="fr-FR" dirty="0" smtClean="0">
                <a:solidFill>
                  <a:srgbClr val="00B050"/>
                </a:solidFill>
              </a:rPr>
              <a:t> </a:t>
            </a:r>
            <a:r>
              <a:rPr lang="fr-FR" dirty="0" smtClean="0">
                <a:solidFill>
                  <a:schemeClr val="accent4">
                    <a:lumMod val="75000"/>
                  </a:schemeClr>
                </a:solidFill>
              </a:rPr>
              <a:t>leucodystrophie</a:t>
            </a:r>
            <a:endParaRPr lang="fr-FR" dirty="0">
              <a:solidFill>
                <a:schemeClr val="accent4">
                  <a:lumMod val="75000"/>
                </a:schemeClr>
              </a:solidFill>
            </a:endParaRPr>
          </a:p>
        </p:txBody>
      </p:sp>
      <p:sp>
        <p:nvSpPr>
          <p:cNvPr id="7" name="Espace réservé du contenu 2"/>
          <p:cNvSpPr txBox="1">
            <a:spLocks/>
          </p:cNvSpPr>
          <p:nvPr/>
        </p:nvSpPr>
        <p:spPr bwMode="auto">
          <a:xfrm rot="1014234">
            <a:off x="4537895" y="3351332"/>
            <a:ext cx="4261229" cy="5758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4500" indent="-444500" algn="l" rtl="0" eaLnBrk="0" fontAlgn="base" hangingPunct="0">
              <a:spcBef>
                <a:spcPct val="20000"/>
              </a:spcBef>
              <a:spcAft>
                <a:spcPct val="0"/>
              </a:spcAft>
              <a:buBlip>
                <a:blip r:embed="rId3"/>
              </a:buBlip>
              <a:tabLst>
                <a:tab pos="44450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fr-FR" dirty="0" smtClean="0">
                <a:solidFill>
                  <a:srgbClr val="FF0000"/>
                </a:solidFill>
              </a:rPr>
              <a:t>Les enfants de la lune</a:t>
            </a:r>
            <a:endParaRPr lang="fr-FR" dirty="0">
              <a:solidFill>
                <a:srgbClr val="FF0000"/>
              </a:solidFill>
            </a:endParaRPr>
          </a:p>
        </p:txBody>
      </p:sp>
      <p:sp>
        <p:nvSpPr>
          <p:cNvPr id="8" name="Espace réservé du contenu 2"/>
          <p:cNvSpPr txBox="1">
            <a:spLocks/>
          </p:cNvSpPr>
          <p:nvPr/>
        </p:nvSpPr>
        <p:spPr bwMode="auto">
          <a:xfrm>
            <a:off x="1134481" y="4637052"/>
            <a:ext cx="2566498" cy="560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4500" indent="-444500" algn="l" rtl="0" eaLnBrk="0" fontAlgn="base" hangingPunct="0">
              <a:spcBef>
                <a:spcPct val="20000"/>
              </a:spcBef>
              <a:spcAft>
                <a:spcPct val="0"/>
              </a:spcAft>
              <a:buBlip>
                <a:blip r:embed="rId3"/>
              </a:buBlip>
              <a:tabLst>
                <a:tab pos="44450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fr-FR" dirty="0" smtClean="0">
                <a:solidFill>
                  <a:srgbClr val="FF0000"/>
                </a:solidFill>
              </a:rPr>
              <a:t>AFM-Téléthon</a:t>
            </a:r>
            <a:endParaRPr lang="fr-FR" dirty="0">
              <a:solidFill>
                <a:srgbClr val="FF0000"/>
              </a:solidFill>
            </a:endParaRPr>
          </a:p>
        </p:txBody>
      </p:sp>
      <p:sp>
        <p:nvSpPr>
          <p:cNvPr id="9" name="Espace réservé du contenu 2"/>
          <p:cNvSpPr txBox="1">
            <a:spLocks/>
          </p:cNvSpPr>
          <p:nvPr/>
        </p:nvSpPr>
        <p:spPr bwMode="auto">
          <a:xfrm>
            <a:off x="689498" y="3103363"/>
            <a:ext cx="3178696" cy="5326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4500" indent="-444500" algn="l" rtl="0" eaLnBrk="0" fontAlgn="base" hangingPunct="0">
              <a:spcBef>
                <a:spcPct val="20000"/>
              </a:spcBef>
              <a:spcAft>
                <a:spcPct val="0"/>
              </a:spcAft>
              <a:buBlip>
                <a:blip r:embed="rId3"/>
              </a:buBlip>
              <a:tabLst>
                <a:tab pos="44450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fr-FR" dirty="0" smtClean="0">
                <a:solidFill>
                  <a:srgbClr val="00B0F0"/>
                </a:solidFill>
              </a:rPr>
              <a:t>La maladie des os de verre</a:t>
            </a:r>
            <a:r>
              <a:rPr lang="fr-FR" dirty="0">
                <a:solidFill>
                  <a:srgbClr val="00B0F0"/>
                </a:solidFill>
              </a:rPr>
              <a:t> </a:t>
            </a:r>
          </a:p>
        </p:txBody>
      </p:sp>
      <p:sp>
        <p:nvSpPr>
          <p:cNvPr id="10" name="Titre 1"/>
          <p:cNvSpPr txBox="1">
            <a:spLocks/>
          </p:cNvSpPr>
          <p:nvPr/>
        </p:nvSpPr>
        <p:spPr bwMode="auto">
          <a:xfrm>
            <a:off x="49972" y="3887728"/>
            <a:ext cx="8229600" cy="9941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17375E"/>
                </a:solidFill>
                <a:latin typeface="+mj-lt"/>
                <a:ea typeface="+mj-ea"/>
                <a:cs typeface="+mj-cs"/>
              </a:defRPr>
            </a:lvl1pPr>
            <a:lvl2pPr algn="ctr" rtl="0" eaLnBrk="0" fontAlgn="base" hangingPunct="0">
              <a:spcBef>
                <a:spcPct val="0"/>
              </a:spcBef>
              <a:spcAft>
                <a:spcPct val="0"/>
              </a:spcAft>
              <a:defRPr sz="4400">
                <a:solidFill>
                  <a:srgbClr val="17375E"/>
                </a:solidFill>
                <a:latin typeface="Calibri" pitchFamily="34" charset="0"/>
              </a:defRPr>
            </a:lvl2pPr>
            <a:lvl3pPr algn="ctr" rtl="0" eaLnBrk="0" fontAlgn="base" hangingPunct="0">
              <a:spcBef>
                <a:spcPct val="0"/>
              </a:spcBef>
              <a:spcAft>
                <a:spcPct val="0"/>
              </a:spcAft>
              <a:defRPr sz="4400">
                <a:solidFill>
                  <a:srgbClr val="17375E"/>
                </a:solidFill>
                <a:latin typeface="Calibri" pitchFamily="34" charset="0"/>
              </a:defRPr>
            </a:lvl3pPr>
            <a:lvl4pPr algn="ctr" rtl="0" eaLnBrk="0" fontAlgn="base" hangingPunct="0">
              <a:spcBef>
                <a:spcPct val="0"/>
              </a:spcBef>
              <a:spcAft>
                <a:spcPct val="0"/>
              </a:spcAft>
              <a:defRPr sz="4400">
                <a:solidFill>
                  <a:srgbClr val="17375E"/>
                </a:solidFill>
                <a:latin typeface="Calibri" pitchFamily="34" charset="0"/>
              </a:defRPr>
            </a:lvl4pPr>
            <a:lvl5pPr algn="ctr" rtl="0" eaLnBrk="0" fontAlgn="base" hangingPunct="0">
              <a:spcBef>
                <a:spcPct val="0"/>
              </a:spcBef>
              <a:spcAft>
                <a:spcPct val="0"/>
              </a:spcAft>
              <a:defRPr sz="4400">
                <a:solidFill>
                  <a:srgbClr val="17375E"/>
                </a:solidFill>
                <a:latin typeface="Calibri" pitchFamily="34" charset="0"/>
              </a:defRPr>
            </a:lvl5pPr>
            <a:lvl6pPr marL="457200" algn="ctr" rtl="0" fontAlgn="base">
              <a:spcBef>
                <a:spcPct val="0"/>
              </a:spcBef>
              <a:spcAft>
                <a:spcPct val="0"/>
              </a:spcAft>
              <a:defRPr sz="4400">
                <a:solidFill>
                  <a:srgbClr val="17375E"/>
                </a:solidFill>
                <a:latin typeface="Calibri" pitchFamily="34" charset="0"/>
              </a:defRPr>
            </a:lvl6pPr>
            <a:lvl7pPr marL="914400" algn="ctr" rtl="0" fontAlgn="base">
              <a:spcBef>
                <a:spcPct val="0"/>
              </a:spcBef>
              <a:spcAft>
                <a:spcPct val="0"/>
              </a:spcAft>
              <a:defRPr sz="4400">
                <a:solidFill>
                  <a:srgbClr val="17375E"/>
                </a:solidFill>
                <a:latin typeface="Calibri" pitchFamily="34" charset="0"/>
              </a:defRPr>
            </a:lvl7pPr>
            <a:lvl8pPr marL="1371600" algn="ctr" rtl="0" fontAlgn="base">
              <a:spcBef>
                <a:spcPct val="0"/>
              </a:spcBef>
              <a:spcAft>
                <a:spcPct val="0"/>
              </a:spcAft>
              <a:defRPr sz="4400">
                <a:solidFill>
                  <a:srgbClr val="17375E"/>
                </a:solidFill>
                <a:latin typeface="Calibri" pitchFamily="34" charset="0"/>
              </a:defRPr>
            </a:lvl8pPr>
            <a:lvl9pPr marL="1828800" algn="ctr" rtl="0" fontAlgn="base">
              <a:spcBef>
                <a:spcPct val="0"/>
              </a:spcBef>
              <a:spcAft>
                <a:spcPct val="0"/>
              </a:spcAft>
              <a:defRPr sz="4400">
                <a:solidFill>
                  <a:srgbClr val="17375E"/>
                </a:solidFill>
                <a:latin typeface="Calibri" pitchFamily="34" charset="0"/>
              </a:defRPr>
            </a:lvl9pPr>
          </a:lstStyle>
          <a:p>
            <a:r>
              <a:rPr lang="fr-FR" b="1" dirty="0" smtClean="0"/>
              <a:t>Des associations connues </a:t>
            </a:r>
            <a:endParaRPr lang="fr-FR" b="1" dirty="0"/>
          </a:p>
        </p:txBody>
      </p:sp>
      <p:sp>
        <p:nvSpPr>
          <p:cNvPr id="11" name="Espace réservé du contenu 2"/>
          <p:cNvSpPr txBox="1">
            <a:spLocks/>
          </p:cNvSpPr>
          <p:nvPr/>
        </p:nvSpPr>
        <p:spPr bwMode="auto">
          <a:xfrm>
            <a:off x="4111628" y="4608469"/>
            <a:ext cx="4495459" cy="560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4500" indent="-444500" algn="l" rtl="0" eaLnBrk="0" fontAlgn="base" hangingPunct="0">
              <a:spcBef>
                <a:spcPct val="20000"/>
              </a:spcBef>
              <a:spcAft>
                <a:spcPct val="0"/>
              </a:spcAft>
              <a:buBlip>
                <a:blip r:embed="rId3"/>
              </a:buBlip>
              <a:tabLst>
                <a:tab pos="44450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fr-FR" dirty="0" smtClean="0">
                <a:solidFill>
                  <a:srgbClr val="FF0000"/>
                </a:solidFill>
              </a:rPr>
              <a:t>Vaincre la Mucoviscidose </a:t>
            </a:r>
            <a:endParaRPr lang="fr-FR" dirty="0">
              <a:solidFill>
                <a:srgbClr val="FF0000"/>
              </a:solidFill>
            </a:endParaRPr>
          </a:p>
        </p:txBody>
      </p:sp>
      <p:sp>
        <p:nvSpPr>
          <p:cNvPr id="12" name="Titre 1"/>
          <p:cNvSpPr txBox="1">
            <a:spLocks/>
          </p:cNvSpPr>
          <p:nvPr/>
        </p:nvSpPr>
        <p:spPr bwMode="auto">
          <a:xfrm>
            <a:off x="0" y="5168711"/>
            <a:ext cx="8229600" cy="9941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17375E"/>
                </a:solidFill>
                <a:latin typeface="+mj-lt"/>
                <a:ea typeface="+mj-ea"/>
                <a:cs typeface="+mj-cs"/>
              </a:defRPr>
            </a:lvl1pPr>
            <a:lvl2pPr algn="ctr" rtl="0" eaLnBrk="0" fontAlgn="base" hangingPunct="0">
              <a:spcBef>
                <a:spcPct val="0"/>
              </a:spcBef>
              <a:spcAft>
                <a:spcPct val="0"/>
              </a:spcAft>
              <a:defRPr sz="4400">
                <a:solidFill>
                  <a:srgbClr val="17375E"/>
                </a:solidFill>
                <a:latin typeface="Calibri" pitchFamily="34" charset="0"/>
              </a:defRPr>
            </a:lvl2pPr>
            <a:lvl3pPr algn="ctr" rtl="0" eaLnBrk="0" fontAlgn="base" hangingPunct="0">
              <a:spcBef>
                <a:spcPct val="0"/>
              </a:spcBef>
              <a:spcAft>
                <a:spcPct val="0"/>
              </a:spcAft>
              <a:defRPr sz="4400">
                <a:solidFill>
                  <a:srgbClr val="17375E"/>
                </a:solidFill>
                <a:latin typeface="Calibri" pitchFamily="34" charset="0"/>
              </a:defRPr>
            </a:lvl3pPr>
            <a:lvl4pPr algn="ctr" rtl="0" eaLnBrk="0" fontAlgn="base" hangingPunct="0">
              <a:spcBef>
                <a:spcPct val="0"/>
              </a:spcBef>
              <a:spcAft>
                <a:spcPct val="0"/>
              </a:spcAft>
              <a:defRPr sz="4400">
                <a:solidFill>
                  <a:srgbClr val="17375E"/>
                </a:solidFill>
                <a:latin typeface="Calibri" pitchFamily="34" charset="0"/>
              </a:defRPr>
            </a:lvl4pPr>
            <a:lvl5pPr algn="ctr" rtl="0" eaLnBrk="0" fontAlgn="base" hangingPunct="0">
              <a:spcBef>
                <a:spcPct val="0"/>
              </a:spcBef>
              <a:spcAft>
                <a:spcPct val="0"/>
              </a:spcAft>
              <a:defRPr sz="4400">
                <a:solidFill>
                  <a:srgbClr val="17375E"/>
                </a:solidFill>
                <a:latin typeface="Calibri" pitchFamily="34" charset="0"/>
              </a:defRPr>
            </a:lvl5pPr>
            <a:lvl6pPr marL="457200" algn="ctr" rtl="0" fontAlgn="base">
              <a:spcBef>
                <a:spcPct val="0"/>
              </a:spcBef>
              <a:spcAft>
                <a:spcPct val="0"/>
              </a:spcAft>
              <a:defRPr sz="4400">
                <a:solidFill>
                  <a:srgbClr val="17375E"/>
                </a:solidFill>
                <a:latin typeface="Calibri" pitchFamily="34" charset="0"/>
              </a:defRPr>
            </a:lvl6pPr>
            <a:lvl7pPr marL="914400" algn="ctr" rtl="0" fontAlgn="base">
              <a:spcBef>
                <a:spcPct val="0"/>
              </a:spcBef>
              <a:spcAft>
                <a:spcPct val="0"/>
              </a:spcAft>
              <a:defRPr sz="4400">
                <a:solidFill>
                  <a:srgbClr val="17375E"/>
                </a:solidFill>
                <a:latin typeface="Calibri" pitchFamily="34" charset="0"/>
              </a:defRPr>
            </a:lvl7pPr>
            <a:lvl8pPr marL="1371600" algn="ctr" rtl="0" fontAlgn="base">
              <a:spcBef>
                <a:spcPct val="0"/>
              </a:spcBef>
              <a:spcAft>
                <a:spcPct val="0"/>
              </a:spcAft>
              <a:defRPr sz="4400">
                <a:solidFill>
                  <a:srgbClr val="17375E"/>
                </a:solidFill>
                <a:latin typeface="Calibri" pitchFamily="34" charset="0"/>
              </a:defRPr>
            </a:lvl8pPr>
            <a:lvl9pPr marL="1828800" algn="ctr" rtl="0" fontAlgn="base">
              <a:spcBef>
                <a:spcPct val="0"/>
              </a:spcBef>
              <a:spcAft>
                <a:spcPct val="0"/>
              </a:spcAft>
              <a:defRPr sz="4400">
                <a:solidFill>
                  <a:srgbClr val="17375E"/>
                </a:solidFill>
                <a:latin typeface="Calibri" pitchFamily="34" charset="0"/>
              </a:defRPr>
            </a:lvl9pPr>
          </a:lstStyle>
          <a:p>
            <a:r>
              <a:rPr lang="fr-FR" b="1" dirty="0" smtClean="0"/>
              <a:t>Des événements connus </a:t>
            </a:r>
            <a:endParaRPr lang="fr-FR" b="1" dirty="0"/>
          </a:p>
        </p:txBody>
      </p:sp>
      <p:sp>
        <p:nvSpPr>
          <p:cNvPr id="13" name="Espace réservé du contenu 2"/>
          <p:cNvSpPr txBox="1">
            <a:spLocks/>
          </p:cNvSpPr>
          <p:nvPr/>
        </p:nvSpPr>
        <p:spPr bwMode="auto">
          <a:xfrm>
            <a:off x="1707050" y="6049220"/>
            <a:ext cx="2566498" cy="560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4500" indent="-444500" algn="l" rtl="0" eaLnBrk="0" fontAlgn="base" hangingPunct="0">
              <a:spcBef>
                <a:spcPct val="20000"/>
              </a:spcBef>
              <a:spcAft>
                <a:spcPct val="0"/>
              </a:spcAft>
              <a:buBlip>
                <a:blip r:embed="rId3"/>
              </a:buBlip>
              <a:tabLst>
                <a:tab pos="44450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fr-FR" dirty="0" smtClean="0">
                <a:solidFill>
                  <a:srgbClr val="FFC000"/>
                </a:solidFill>
              </a:rPr>
              <a:t>Téléthon</a:t>
            </a:r>
            <a:endParaRPr lang="fr-FR" dirty="0">
              <a:solidFill>
                <a:srgbClr val="FFC000"/>
              </a:solidFill>
            </a:endParaRPr>
          </a:p>
        </p:txBody>
      </p:sp>
      <p:sp>
        <p:nvSpPr>
          <p:cNvPr id="14" name="Espace réservé du contenu 2"/>
          <p:cNvSpPr txBox="1">
            <a:spLocks/>
          </p:cNvSpPr>
          <p:nvPr/>
        </p:nvSpPr>
        <p:spPr bwMode="auto">
          <a:xfrm>
            <a:off x="4102010" y="6049220"/>
            <a:ext cx="4790469" cy="560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4500" indent="-444500" algn="l" rtl="0" eaLnBrk="0" fontAlgn="base" hangingPunct="0">
              <a:spcBef>
                <a:spcPct val="20000"/>
              </a:spcBef>
              <a:spcAft>
                <a:spcPct val="0"/>
              </a:spcAft>
              <a:buBlip>
                <a:blip r:embed="rId3"/>
              </a:buBlip>
              <a:tabLst>
                <a:tab pos="44450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fr-FR" dirty="0" smtClean="0">
                <a:solidFill>
                  <a:srgbClr val="FFC000"/>
                </a:solidFill>
              </a:rPr>
              <a:t>Les Virades de l’espoir </a:t>
            </a:r>
            <a:endParaRPr lang="fr-FR" dirty="0">
              <a:solidFill>
                <a:srgbClr val="FFC000"/>
              </a:solidFill>
            </a:endParaRPr>
          </a:p>
        </p:txBody>
      </p:sp>
    </p:spTree>
    <p:extLst>
      <p:ext uri="{BB962C8B-B14F-4D97-AF65-F5344CB8AC3E}">
        <p14:creationId xmlns:p14="http://schemas.microsoft.com/office/powerpoint/2010/main" val="354592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30622"/>
            <a:ext cx="8229600" cy="994122"/>
          </a:xfrm>
        </p:spPr>
        <p:txBody>
          <a:bodyPr/>
          <a:lstStyle/>
          <a:p>
            <a:r>
              <a:rPr lang="fr-FR" b="1" dirty="0" smtClean="0"/>
              <a:t>Les célébrités touchées par une maladie rare </a:t>
            </a:r>
            <a:endParaRPr lang="fr-FR"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847" y="1213554"/>
            <a:ext cx="8616306" cy="2952328"/>
          </a:xfrm>
        </p:spPr>
      </p:pic>
      <p:pic>
        <p:nvPicPr>
          <p:cNvPr id="1026" name="Picture 2" descr="Teri Hatcher atteinte d'une douloureuse maladie rare ! "/>
          <p:cNvPicPr>
            <a:picLocks noChangeAspect="1" noChangeArrowheads="1"/>
          </p:cNvPicPr>
          <p:nvPr/>
        </p:nvPicPr>
        <p:blipFill rotWithShape="1">
          <a:blip r:embed="rId3">
            <a:extLst>
              <a:ext uri="{28A0092B-C50C-407E-A947-70E740481C1C}">
                <a14:useLocalDpi xmlns:a14="http://schemas.microsoft.com/office/drawing/2010/main" val="0"/>
              </a:ext>
            </a:extLst>
          </a:blip>
          <a:srcRect l="28414" t="1" r="27842" b="-345"/>
          <a:stretch/>
        </p:blipFill>
        <p:spPr bwMode="auto">
          <a:xfrm>
            <a:off x="118996" y="4252155"/>
            <a:ext cx="1311777" cy="22322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97491" y="4201975"/>
            <a:ext cx="1374309" cy="1384995"/>
          </a:xfrm>
          <a:prstGeom prst="rect">
            <a:avLst/>
          </a:prstGeom>
        </p:spPr>
        <p:txBody>
          <a:bodyPr wrap="square">
            <a:spAutoFit/>
          </a:bodyPr>
          <a:lstStyle/>
          <a:p>
            <a:r>
              <a:rPr lang="fr-FR" sz="1400" b="1" dirty="0">
                <a:solidFill>
                  <a:srgbClr val="000000"/>
                </a:solidFill>
                <a:latin typeface="Raleway-SemiBold"/>
              </a:rPr>
              <a:t>Teri </a:t>
            </a:r>
            <a:r>
              <a:rPr lang="fr-FR" sz="1400" b="1" dirty="0" err="1">
                <a:solidFill>
                  <a:srgbClr val="000000"/>
                </a:solidFill>
                <a:latin typeface="Raleway-SemiBold"/>
              </a:rPr>
              <a:t>Hatcher</a:t>
            </a:r>
            <a:r>
              <a:rPr lang="fr-FR" sz="1400" b="1" dirty="0">
                <a:solidFill>
                  <a:srgbClr val="000000"/>
                </a:solidFill>
                <a:latin typeface="Raleway-SemiBold"/>
              </a:rPr>
              <a:t> atteinte d'une douloureuse maladie </a:t>
            </a:r>
            <a:r>
              <a:rPr lang="fr-FR" sz="1400" b="1" dirty="0" smtClean="0">
                <a:solidFill>
                  <a:srgbClr val="000000"/>
                </a:solidFill>
                <a:latin typeface="Raleway-SemiBold"/>
              </a:rPr>
              <a:t>rare </a:t>
            </a:r>
            <a:r>
              <a:rPr lang="fr-FR" sz="1400" dirty="0"/>
              <a:t> paralyse le bras gauche </a:t>
            </a:r>
          </a:p>
        </p:txBody>
      </p:sp>
      <p:sp>
        <p:nvSpPr>
          <p:cNvPr id="6" name="Rectangle 5"/>
          <p:cNvSpPr/>
          <p:nvPr/>
        </p:nvSpPr>
        <p:spPr>
          <a:xfrm>
            <a:off x="2659016" y="5904802"/>
            <a:ext cx="2227481" cy="738664"/>
          </a:xfrm>
          <a:prstGeom prst="rect">
            <a:avLst/>
          </a:prstGeom>
        </p:spPr>
        <p:txBody>
          <a:bodyPr wrap="square">
            <a:spAutoFit/>
          </a:bodyPr>
          <a:lstStyle/>
          <a:p>
            <a:r>
              <a:rPr lang="fr-FR" sz="1400" b="1" dirty="0" smtClean="0">
                <a:latin typeface="arial" panose="020B0604020202020204" pitchFamily="34" charset="0"/>
              </a:rPr>
              <a:t>Hélène </a:t>
            </a:r>
            <a:r>
              <a:rPr lang="fr-FR" sz="1400" b="1" dirty="0" err="1" smtClean="0">
                <a:latin typeface="arial" panose="020B0604020202020204" pitchFamily="34" charset="0"/>
              </a:rPr>
              <a:t>Segara</a:t>
            </a:r>
            <a:r>
              <a:rPr lang="fr-FR" sz="1400" b="1" dirty="0" smtClean="0">
                <a:latin typeface="arial" panose="020B0604020202020204" pitchFamily="34" charset="0"/>
              </a:rPr>
              <a:t> </a:t>
            </a:r>
          </a:p>
          <a:p>
            <a:r>
              <a:rPr lang="fr-FR" sz="1400" b="1" dirty="0" smtClean="0">
                <a:latin typeface="arial" panose="020B0604020202020204" pitchFamily="34" charset="0"/>
              </a:rPr>
              <a:t>Récente Maladie </a:t>
            </a:r>
            <a:r>
              <a:rPr lang="fr-FR" sz="1400" b="1" dirty="0">
                <a:latin typeface="arial" panose="020B0604020202020204" pitchFamily="34" charset="0"/>
              </a:rPr>
              <a:t>oculaire </a:t>
            </a:r>
            <a:endParaRPr lang="fr-FR" sz="1400" b="1" i="0" dirty="0">
              <a:effectLst/>
              <a:latin typeface="arial" panose="020B0604020202020204" pitchFamily="34" charset="0"/>
            </a:endParaRPr>
          </a:p>
        </p:txBody>
      </p:sp>
      <p:pic>
        <p:nvPicPr>
          <p:cNvPr id="1028" name="Picture 4" descr="Résultat de recherche d'images pour &quot;helene segara maladie rare&quot;"/>
          <p:cNvPicPr>
            <a:picLocks noChangeAspect="1" noChangeArrowheads="1"/>
          </p:cNvPicPr>
          <p:nvPr/>
        </p:nvPicPr>
        <p:blipFill rotWithShape="1">
          <a:blip r:embed="rId4">
            <a:extLst>
              <a:ext uri="{28A0092B-C50C-407E-A947-70E740481C1C}">
                <a14:useLocalDpi xmlns:a14="http://schemas.microsoft.com/office/drawing/2010/main" val="0"/>
              </a:ext>
            </a:extLst>
          </a:blip>
          <a:srcRect l="19243" r="14779"/>
          <a:stretch/>
        </p:blipFill>
        <p:spPr bwMode="auto">
          <a:xfrm>
            <a:off x="2709268" y="4179725"/>
            <a:ext cx="1728192"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INNI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5990" y="4271699"/>
            <a:ext cx="2301316" cy="9609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88721" y="5338417"/>
            <a:ext cx="2259543" cy="1169551"/>
          </a:xfrm>
          <a:prstGeom prst="rect">
            <a:avLst/>
          </a:prstGeom>
        </p:spPr>
        <p:txBody>
          <a:bodyPr wrap="square">
            <a:spAutoFit/>
          </a:bodyPr>
          <a:lstStyle/>
          <a:p>
            <a:r>
              <a:rPr lang="fr-FR" sz="1400" b="1" dirty="0" smtClean="0">
                <a:solidFill>
                  <a:srgbClr val="111111"/>
                </a:solidFill>
                <a:latin typeface="Georgia" panose="02040502050405020303" pitchFamily="18" charset="0"/>
              </a:rPr>
              <a:t>Winnie </a:t>
            </a:r>
            <a:r>
              <a:rPr lang="fr-FR" sz="1400" b="1" dirty="0">
                <a:solidFill>
                  <a:srgbClr val="111111"/>
                </a:solidFill>
                <a:latin typeface="Georgia" panose="02040502050405020303" pitchFamily="18" charset="0"/>
              </a:rPr>
              <a:t>Harlow la mannequin canadienne atteinte d'une maladie de </a:t>
            </a:r>
            <a:r>
              <a:rPr lang="fr-FR" sz="1400" b="1" dirty="0" smtClean="0">
                <a:solidFill>
                  <a:srgbClr val="111111"/>
                </a:solidFill>
                <a:latin typeface="Georgia" panose="02040502050405020303" pitchFamily="18" charset="0"/>
              </a:rPr>
              <a:t>peau, le Vitiligo </a:t>
            </a:r>
            <a:endParaRPr lang="fr-FR" sz="1400" b="1" i="0" dirty="0">
              <a:solidFill>
                <a:srgbClr val="111111"/>
              </a:solidFill>
              <a:effectLst/>
              <a:latin typeface="Georgia" panose="02040502050405020303" pitchFamily="18" charset="0"/>
            </a:endParaRPr>
          </a:p>
        </p:txBody>
      </p:sp>
      <p:pic>
        <p:nvPicPr>
          <p:cNvPr id="3" name="Picture 2" descr="Afficher l'image d'orig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1134" y="4302874"/>
            <a:ext cx="1579265" cy="118319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451134" y="5794167"/>
            <a:ext cx="1701954" cy="830997"/>
          </a:xfrm>
          <a:prstGeom prst="rect">
            <a:avLst/>
          </a:prstGeom>
          <a:gradFill>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fr-FR" sz="1200" b="1" dirty="0" smtClean="0">
                <a:solidFill>
                  <a:srgbClr val="111111"/>
                </a:solidFill>
                <a:latin typeface="Georgia" panose="02040502050405020303" pitchFamily="18" charset="0"/>
              </a:rPr>
              <a:t>Grégory </a:t>
            </a:r>
            <a:r>
              <a:rPr lang="fr-FR" sz="1200" b="1" dirty="0" err="1" smtClean="0">
                <a:solidFill>
                  <a:srgbClr val="111111"/>
                </a:solidFill>
                <a:latin typeface="Georgia" panose="02040502050405020303" pitchFamily="18" charset="0"/>
              </a:rPr>
              <a:t>Lemarchal</a:t>
            </a:r>
            <a:r>
              <a:rPr lang="fr-FR" sz="1200" b="1" dirty="0" smtClean="0">
                <a:solidFill>
                  <a:srgbClr val="111111"/>
                </a:solidFill>
                <a:latin typeface="Georgia" panose="02040502050405020303" pitchFamily="18" charset="0"/>
              </a:rPr>
              <a:t> </a:t>
            </a:r>
          </a:p>
          <a:p>
            <a:r>
              <a:rPr lang="fr-FR" sz="1200" b="1" i="0" dirty="0" smtClean="0">
                <a:solidFill>
                  <a:srgbClr val="111111"/>
                </a:solidFill>
                <a:effectLst/>
                <a:latin typeface="Georgia" panose="02040502050405020303" pitchFamily="18" charset="0"/>
              </a:rPr>
              <a:t>Était atteint de la mucoviscidose </a:t>
            </a:r>
            <a:endParaRPr lang="fr-FR" sz="1200" b="1" i="0" dirty="0">
              <a:solidFill>
                <a:srgbClr val="111111"/>
              </a:solidFill>
              <a:effectLst/>
              <a:latin typeface="Georgia" panose="02040502050405020303" pitchFamily="18" charset="0"/>
            </a:endParaRPr>
          </a:p>
        </p:txBody>
      </p:sp>
    </p:spTree>
    <p:extLst>
      <p:ext uri="{BB962C8B-B14F-4D97-AF65-F5344CB8AC3E}">
        <p14:creationId xmlns:p14="http://schemas.microsoft.com/office/powerpoint/2010/main" val="414731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Détail des maladies </a:t>
            </a:r>
            <a:endParaRPr lang="fr-FR" dirty="0"/>
          </a:p>
        </p:txBody>
      </p:sp>
      <p:sp>
        <p:nvSpPr>
          <p:cNvPr id="3" name="Espace réservé du contenu 2"/>
          <p:cNvSpPr>
            <a:spLocks noGrp="1"/>
          </p:cNvSpPr>
          <p:nvPr>
            <p:ph idx="1"/>
          </p:nvPr>
        </p:nvSpPr>
        <p:spPr>
          <a:xfrm>
            <a:off x="143508" y="1265360"/>
            <a:ext cx="8856984" cy="4785395"/>
          </a:xfrm>
        </p:spPr>
        <p:txBody>
          <a:bodyPr/>
          <a:lstStyle/>
          <a:p>
            <a:pPr marL="0" indent="0">
              <a:buNone/>
            </a:pPr>
            <a:r>
              <a:rPr lang="fr-FR" sz="1400" dirty="0"/>
              <a:t>Le </a:t>
            </a:r>
            <a:r>
              <a:rPr lang="fr-FR" sz="1400" b="1" dirty="0"/>
              <a:t>syndrome de Marfan est</a:t>
            </a:r>
            <a:r>
              <a:rPr lang="fr-FR" sz="1400" dirty="0"/>
              <a:t> une maladie génétique rare. Il </a:t>
            </a:r>
            <a:r>
              <a:rPr lang="fr-FR" sz="1400" b="1" dirty="0" smtClean="0"/>
              <a:t>est </a:t>
            </a:r>
            <a:r>
              <a:rPr lang="fr-FR" sz="1400" dirty="0" smtClean="0"/>
              <a:t>caractérisé </a:t>
            </a:r>
            <a:r>
              <a:rPr lang="fr-FR" sz="1400" dirty="0"/>
              <a:t>par l'atteinte d'un ou plusieurs organes et peut notamment provoquer des troubles squelettiques (grande taille, scoliose), ophtalmologiques (ectopie du cristallin), cardiaques (dilatation de l'aorte</a:t>
            </a:r>
            <a:r>
              <a:rPr lang="fr-FR" sz="1400" dirty="0" smtClean="0"/>
              <a:t>).</a:t>
            </a:r>
          </a:p>
          <a:p>
            <a:pPr marL="0" indent="0">
              <a:buNone/>
            </a:pPr>
            <a:endParaRPr lang="fr-FR" sz="1400" dirty="0" smtClean="0"/>
          </a:p>
          <a:p>
            <a:pPr marL="0" indent="0">
              <a:buNone/>
            </a:pPr>
            <a:r>
              <a:rPr lang="fr-FR" sz="1400" b="1" dirty="0"/>
              <a:t>La sclérose latérale amyotrophique (SLA), </a:t>
            </a:r>
            <a:r>
              <a:rPr lang="fr-FR" sz="1400" dirty="0"/>
              <a:t>ou maladie de Charcot (du nom du médecin qui l’a décrite au 19ème siècle), est une maladie </a:t>
            </a:r>
            <a:r>
              <a:rPr lang="fr-FR" sz="1400" dirty="0" err="1"/>
              <a:t>neurodégénérative</a:t>
            </a:r>
            <a:r>
              <a:rPr lang="fr-FR" sz="1400" dirty="0"/>
              <a:t> caractérisée par un affaiblissement puis une paralysie des muscles des jambes et des bras, des muscles respiratoires, ainsi que des muscles de la déglutition et de la parole. Les fonctions intellectuelles et sensorielles ne sont pas touchées. C’est une maladie évolutive grave résultant d’une </a:t>
            </a:r>
            <a:r>
              <a:rPr lang="fr-FR" sz="1400" dirty="0" smtClean="0"/>
              <a:t>destruction </a:t>
            </a:r>
            <a:r>
              <a:rPr lang="fr-FR" sz="1400" dirty="0"/>
              <a:t>des cellules nerveuses (neurones), qui réduit l’espérance de vie des personnes atteintes. </a:t>
            </a:r>
            <a:endParaRPr lang="fr-FR" sz="1400" dirty="0" smtClean="0"/>
          </a:p>
          <a:p>
            <a:pPr marL="0" indent="0">
              <a:buNone/>
            </a:pPr>
            <a:endParaRPr lang="fr-FR" sz="1400" dirty="0" smtClean="0"/>
          </a:p>
          <a:p>
            <a:pPr marL="0" indent="0">
              <a:buNone/>
            </a:pPr>
            <a:r>
              <a:rPr lang="fr-FR" sz="1400" b="1" dirty="0"/>
              <a:t>La céphalée de Horton </a:t>
            </a:r>
            <a:r>
              <a:rPr lang="fr-FR" sz="1400" dirty="0"/>
              <a:t>est un mal de tête de type primaire caractérisé par des crises de douleurs violentes localisées au niveau d’un seul côté de la tête, entre le front et la nuque</a:t>
            </a:r>
            <a:r>
              <a:rPr lang="fr-FR" sz="1400" dirty="0" smtClean="0"/>
              <a:t>.</a:t>
            </a:r>
          </a:p>
          <a:p>
            <a:pPr marL="0" indent="0">
              <a:buNone/>
            </a:pPr>
            <a:r>
              <a:rPr lang="fr-FR" sz="1400" dirty="0"/>
              <a:t>La maladie d'Addison, appelée également insuffisance surrénalienne primaire, est une maladie rare, touchant environ 30 personnes par million d'habitants.</a:t>
            </a:r>
          </a:p>
          <a:p>
            <a:pPr marL="0" indent="0">
              <a:buNone/>
            </a:pPr>
            <a:r>
              <a:rPr lang="fr-FR" sz="1400" dirty="0" smtClean="0"/>
              <a:t>La </a:t>
            </a:r>
            <a:r>
              <a:rPr lang="fr-FR" sz="1400" dirty="0"/>
              <a:t>maladie d'Addison est due à une atteinte des glandes surrénales, plus précisément la partie corticosurrénale, qui conduit à un arrêt de la sécrétion d'aldostérone et de cortisol. Cela se traduit par une baisse de la tension artérielle et une fatigue continue qui gênent la vie de tous les jours</a:t>
            </a:r>
            <a:r>
              <a:rPr lang="fr-FR" sz="1400" dirty="0" smtClean="0"/>
              <a:t>.</a:t>
            </a:r>
          </a:p>
          <a:p>
            <a:pPr marL="0" indent="0">
              <a:buNone/>
            </a:pPr>
            <a:endParaRPr lang="fr-FR" sz="1400" dirty="0" smtClean="0"/>
          </a:p>
          <a:p>
            <a:pPr marL="0" indent="0">
              <a:buNone/>
            </a:pPr>
            <a:r>
              <a:rPr lang="fr-FR" sz="1400" b="1" dirty="0"/>
              <a:t>La neuropathie amyloïde</a:t>
            </a:r>
            <a:r>
              <a:rPr lang="fr-FR" sz="1400" dirty="0"/>
              <a:t> débute généralement par une atteinte de la sensibilité avec des engourdissements et des douleurs qui touchent initialement les pieds. Ceux-ci s’étendent progressivement à l’ensemble des membres inférieurs puis aux mains et à l’ensemble des membres supérieurs. L’atteinte motrice va survenir plus tardivement, d’abord au niveau des pieds puis selon la même progression que les troubles sensitifs ce qui peut entrainer une altération de la marche et de la fonction des mains. Le degré et la rapidité de l’atteinte nerveuse dépend du type de l’amylose. Elle diffère également d’un patient à l’autre.</a:t>
            </a:r>
          </a:p>
          <a:p>
            <a:pPr marL="0" indent="0">
              <a:buNone/>
            </a:pPr>
            <a:endParaRPr lang="fr-FR" sz="1400" dirty="0" smtClean="0"/>
          </a:p>
        </p:txBody>
      </p:sp>
    </p:spTree>
    <p:extLst>
      <p:ext uri="{BB962C8B-B14F-4D97-AF65-F5344CB8AC3E}">
        <p14:creationId xmlns:p14="http://schemas.microsoft.com/office/powerpoint/2010/main" val="206776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sz="2000" b="1" dirty="0"/>
              <a:t>Le vitiligo </a:t>
            </a:r>
            <a:r>
              <a:rPr lang="fr-FR" sz="2000" dirty="0"/>
              <a:t>est une</a:t>
            </a:r>
            <a:r>
              <a:rPr lang="fr-FR" sz="2000" b="1" dirty="0"/>
              <a:t> </a:t>
            </a:r>
            <a:r>
              <a:rPr lang="fr-FR" sz="2000" dirty="0"/>
              <a:t>maladie de peau qui provoque l'apparition de zones dépigmentées </a:t>
            </a:r>
            <a:r>
              <a:rPr lang="fr-FR" sz="2000" b="1" dirty="0"/>
              <a:t>sur le corps</a:t>
            </a:r>
            <a:r>
              <a:rPr lang="fr-FR" sz="2000" dirty="0"/>
              <a:t>. Des sortes de "taches blanches" plus ou moins importantes en fonction du type de vitiligo et du stade de la maladie. Ces taches correspondent à l'</a:t>
            </a:r>
            <a:r>
              <a:rPr lang="fr-FR" sz="2000" b="1" dirty="0"/>
              <a:t>absence de mélanine</a:t>
            </a:r>
            <a:r>
              <a:rPr lang="fr-FR" sz="2000" dirty="0"/>
              <a:t>, un pigment qui nous protège des rayonnements UV et qui est produit par notre peau</a:t>
            </a:r>
            <a:r>
              <a:rPr lang="fr-FR" sz="2000" dirty="0" smtClean="0"/>
              <a:t>.</a:t>
            </a:r>
          </a:p>
          <a:p>
            <a:pPr marL="0" indent="0">
              <a:buNone/>
            </a:pPr>
            <a:endParaRPr lang="fr-FR" sz="2000" dirty="0"/>
          </a:p>
          <a:p>
            <a:pPr marL="0" indent="0">
              <a:buNone/>
            </a:pPr>
            <a:r>
              <a:rPr lang="fr-FR" sz="2000" dirty="0"/>
              <a:t>La </a:t>
            </a:r>
            <a:r>
              <a:rPr lang="fr-FR" sz="2000" b="1" dirty="0"/>
              <a:t>mucoviscidose est</a:t>
            </a:r>
            <a:r>
              <a:rPr lang="fr-FR" sz="2000" dirty="0"/>
              <a:t> une maladie génétique et héréditaire qui touche les cellules qui tapissent différents organes tels que les voies respiratoires, le tube digestif, les glandes sudorales en altérant leurs sécrétions (mucus, sueur, …)</a:t>
            </a:r>
          </a:p>
        </p:txBody>
      </p:sp>
    </p:spTree>
    <p:extLst>
      <p:ext uri="{BB962C8B-B14F-4D97-AF65-F5344CB8AC3E}">
        <p14:creationId xmlns:p14="http://schemas.microsoft.com/office/powerpoint/2010/main" val="4091110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a:solidFill>
                  <a:schemeClr val="tx1"/>
                </a:solidFill>
              </a:rPr>
              <a:t>Qu’est ce qu’une maladie rare ?</a:t>
            </a:r>
          </a:p>
        </p:txBody>
      </p:sp>
      <p:sp>
        <p:nvSpPr>
          <p:cNvPr id="5" name="Espace réservé du contenu 4"/>
          <p:cNvSpPr>
            <a:spLocks noGrp="1"/>
          </p:cNvSpPr>
          <p:nvPr>
            <p:ph sz="half" idx="2"/>
          </p:nvPr>
        </p:nvSpPr>
        <p:spPr>
          <a:xfrm>
            <a:off x="-108520" y="1196752"/>
            <a:ext cx="5976664" cy="4392489"/>
          </a:xfrm>
        </p:spPr>
        <p:txBody>
          <a:bodyPr/>
          <a:lstStyle/>
          <a:p>
            <a:r>
              <a:rPr lang="fr-FR" sz="1800" dirty="0"/>
              <a:t>Une maladie rare </a:t>
            </a:r>
            <a:r>
              <a:rPr lang="fr-FR" sz="1800" dirty="0" smtClean="0"/>
              <a:t>touche </a:t>
            </a:r>
            <a:r>
              <a:rPr lang="fr-FR" sz="1800" b="1" dirty="0" smtClean="0"/>
              <a:t>moins </a:t>
            </a:r>
            <a:r>
              <a:rPr lang="fr-FR" sz="1800" b="1" dirty="0"/>
              <a:t>de 1 </a:t>
            </a:r>
            <a:r>
              <a:rPr lang="fr-FR" sz="1800" b="1" dirty="0" smtClean="0"/>
              <a:t>personne sur </a:t>
            </a:r>
            <a:r>
              <a:rPr lang="fr-FR" sz="1800" b="1" dirty="0"/>
              <a:t>2 000</a:t>
            </a:r>
            <a:r>
              <a:rPr lang="fr-FR" sz="1800" b="1" dirty="0" smtClean="0"/>
              <a:t>.</a:t>
            </a:r>
          </a:p>
          <a:p>
            <a:pPr marL="0" indent="0">
              <a:buNone/>
            </a:pPr>
            <a:endParaRPr lang="fr-FR" sz="900" dirty="0"/>
          </a:p>
          <a:p>
            <a:r>
              <a:rPr lang="fr-FR" sz="1800" dirty="0" smtClean="0"/>
              <a:t>Plus </a:t>
            </a:r>
            <a:r>
              <a:rPr lang="fr-FR" sz="1800" dirty="0"/>
              <a:t>de </a:t>
            </a:r>
            <a:r>
              <a:rPr lang="fr-FR" sz="1800" b="1" dirty="0"/>
              <a:t>3 millions de Français </a:t>
            </a:r>
            <a:r>
              <a:rPr lang="fr-FR" sz="1800" dirty="0" smtClean="0"/>
              <a:t>atteints</a:t>
            </a:r>
          </a:p>
          <a:p>
            <a:pPr marL="0" indent="0">
              <a:buNone/>
            </a:pPr>
            <a:endParaRPr lang="fr-FR" sz="900" dirty="0"/>
          </a:p>
          <a:p>
            <a:r>
              <a:rPr lang="fr-FR" sz="1800" dirty="0"/>
              <a:t>65 % des maladies rares débutent durant l’enfance, sont graves et </a:t>
            </a:r>
            <a:r>
              <a:rPr lang="fr-FR" sz="1800" dirty="0" smtClean="0"/>
              <a:t>invalidantes et 80 % sont d’origine génétique</a:t>
            </a:r>
          </a:p>
          <a:p>
            <a:pPr marL="0" indent="0">
              <a:buNone/>
            </a:pPr>
            <a:endParaRPr lang="fr-FR" sz="900" dirty="0"/>
          </a:p>
          <a:p>
            <a:r>
              <a:rPr lang="fr-FR" sz="1800" b="1" dirty="0"/>
              <a:t>6 à </a:t>
            </a:r>
            <a:r>
              <a:rPr lang="fr-FR" sz="1800" b="1" dirty="0" smtClean="0"/>
              <a:t>7 000 </a:t>
            </a:r>
            <a:r>
              <a:rPr lang="fr-FR" sz="1800" b="1" dirty="0"/>
              <a:t>maladies </a:t>
            </a:r>
            <a:r>
              <a:rPr lang="fr-FR" sz="1800" dirty="0"/>
              <a:t>rares identifiées à ce </a:t>
            </a:r>
            <a:r>
              <a:rPr lang="fr-FR" sz="1800" dirty="0" smtClean="0"/>
              <a:t>jour</a:t>
            </a:r>
          </a:p>
          <a:p>
            <a:pPr marL="0" indent="0">
              <a:buNone/>
            </a:pPr>
            <a:endParaRPr lang="fr-FR" sz="700" dirty="0"/>
          </a:p>
          <a:p>
            <a:r>
              <a:rPr lang="fr-FR" sz="1800" b="1" dirty="0"/>
              <a:t>une maladie rare n’est </a:t>
            </a:r>
            <a:r>
              <a:rPr lang="fr-FR" sz="1800" b="1" dirty="0" smtClean="0"/>
              <a:t>pas contagieuse</a:t>
            </a:r>
            <a:r>
              <a:rPr lang="fr-FR" sz="1800" dirty="0"/>
              <a:t>. Il est parfois difficile de </a:t>
            </a:r>
            <a:r>
              <a:rPr lang="fr-FR" sz="1800" dirty="0" smtClean="0"/>
              <a:t>se rendre </a:t>
            </a:r>
            <a:r>
              <a:rPr lang="fr-FR" sz="1800" dirty="0"/>
              <a:t>compte qu’un copain a une </a:t>
            </a:r>
            <a:r>
              <a:rPr lang="fr-FR" sz="1800" dirty="0" smtClean="0"/>
              <a:t>maladie rare</a:t>
            </a:r>
            <a:r>
              <a:rPr lang="fr-FR" sz="1800" dirty="0"/>
              <a:t>, car cela ne se voit pas toujours. Il </a:t>
            </a:r>
            <a:r>
              <a:rPr lang="fr-FR" sz="1800" dirty="0" smtClean="0"/>
              <a:t>se peut </a:t>
            </a:r>
            <a:r>
              <a:rPr lang="fr-FR" sz="1800" dirty="0"/>
              <a:t>qu’il soit souvent absent à cause </a:t>
            </a:r>
            <a:r>
              <a:rPr lang="fr-FR" sz="1800" dirty="0" smtClean="0"/>
              <a:t>de ses </a:t>
            </a:r>
            <a:r>
              <a:rPr lang="fr-FR" sz="1800" dirty="0"/>
              <a:t>rendez-vous chez les médecins</a:t>
            </a:r>
            <a:r>
              <a:rPr lang="fr-FR" sz="1800" dirty="0" smtClean="0"/>
              <a:t>.</a:t>
            </a:r>
          </a:p>
          <a:p>
            <a:pPr marL="0" indent="0">
              <a:buNone/>
            </a:pPr>
            <a:endParaRPr lang="fr-FR" sz="300" dirty="0"/>
          </a:p>
          <a:p>
            <a:r>
              <a:rPr lang="fr-FR" sz="1800" dirty="0" smtClean="0"/>
              <a:t>Une </a:t>
            </a:r>
            <a:r>
              <a:rPr lang="fr-FR" sz="1800" dirty="0"/>
              <a:t>maladie rare, ce n’est pas comme un rhume.</a:t>
            </a:r>
            <a:r>
              <a:rPr lang="fr-FR" sz="1800" b="1" dirty="0"/>
              <a:t> C’est bien plus grave, </a:t>
            </a:r>
            <a:r>
              <a:rPr lang="fr-FR" sz="1800" b="1" dirty="0" smtClean="0"/>
              <a:t>parfois même </a:t>
            </a:r>
            <a:r>
              <a:rPr lang="fr-FR" sz="1800" b="1" dirty="0"/>
              <a:t>très grave, et c’est pour la vie</a:t>
            </a:r>
            <a:r>
              <a:rPr lang="fr-FR" sz="1800" dirty="0"/>
              <a:t>. Certaines peuvent </a:t>
            </a:r>
            <a:r>
              <a:rPr lang="fr-FR" sz="1800" b="1" dirty="0"/>
              <a:t>empêcher de bouger</a:t>
            </a:r>
            <a:r>
              <a:rPr lang="fr-FR" sz="1800" b="1" dirty="0" smtClean="0"/>
              <a:t>, de </a:t>
            </a:r>
            <a:r>
              <a:rPr lang="fr-FR" sz="1800" b="1" dirty="0"/>
              <a:t>voir, de réfléchir, de respirer correctement ou de résister aux infections</a:t>
            </a:r>
            <a:r>
              <a:rPr lang="fr-FR" sz="1800" dirty="0"/>
              <a:t>.</a:t>
            </a:r>
          </a:p>
        </p:txBody>
      </p:sp>
      <p:pic>
        <p:nvPicPr>
          <p:cNvPr id="614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487" y="2564904"/>
            <a:ext cx="3412513" cy="2107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932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560" y="402615"/>
            <a:ext cx="8229600" cy="922114"/>
          </a:xfrm>
        </p:spPr>
        <p:txBody>
          <a:bodyPr/>
          <a:lstStyle/>
          <a:p>
            <a:r>
              <a:rPr lang="fr-FR" b="1" dirty="0">
                <a:solidFill>
                  <a:schemeClr val="tx1"/>
                </a:solidFill>
              </a:rPr>
              <a:t>Principales difficultés</a:t>
            </a:r>
            <a:br>
              <a:rPr lang="fr-FR" b="1" dirty="0">
                <a:solidFill>
                  <a:schemeClr val="tx1"/>
                </a:solidFill>
              </a:rPr>
            </a:br>
            <a:endParaRPr lang="fr-FR" b="1" dirty="0">
              <a:solidFill>
                <a:schemeClr val="tx1"/>
              </a:solidFill>
            </a:endParaRPr>
          </a:p>
        </p:txBody>
      </p:sp>
      <p:sp>
        <p:nvSpPr>
          <p:cNvPr id="7" name="Espace réservé du texte 5"/>
          <p:cNvSpPr txBox="1">
            <a:spLocks/>
          </p:cNvSpPr>
          <p:nvPr/>
        </p:nvSpPr>
        <p:spPr bwMode="auto">
          <a:xfrm>
            <a:off x="481637" y="1405582"/>
            <a:ext cx="4041775"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tabLst>
                <a:tab pos="444500" algn="l"/>
              </a:tabLst>
              <a:defRPr sz="2400" b="1"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endParaRPr lang="fr-FR" dirty="0">
              <a:solidFill>
                <a:srgbClr val="C54DB4"/>
              </a:solidFill>
            </a:endParaRPr>
          </a:p>
        </p:txBody>
      </p:sp>
      <p:sp>
        <p:nvSpPr>
          <p:cNvPr id="8" name="Espace réservé du contenu 6"/>
          <p:cNvSpPr txBox="1">
            <a:spLocks/>
          </p:cNvSpPr>
          <p:nvPr/>
        </p:nvSpPr>
        <p:spPr bwMode="auto">
          <a:xfrm>
            <a:off x="603250" y="1405583"/>
            <a:ext cx="7569150" cy="36075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4500" indent="-444500" algn="l" rtl="0" eaLnBrk="0" fontAlgn="base" hangingPunct="0">
              <a:spcBef>
                <a:spcPct val="20000"/>
              </a:spcBef>
              <a:spcAft>
                <a:spcPct val="0"/>
              </a:spcAft>
              <a:buBlip>
                <a:blip r:embed="rId2"/>
              </a:buBlip>
              <a:tabLst>
                <a:tab pos="444500" algn="l"/>
              </a:tabLst>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3"/>
              </a:buBlip>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fr-FR" sz="2000" dirty="0" smtClean="0"/>
              <a:t>Trouver le nom de la maladie : maladie peu connue </a:t>
            </a:r>
          </a:p>
          <a:p>
            <a:pPr marL="0" indent="0">
              <a:buNone/>
            </a:pPr>
            <a:r>
              <a:rPr lang="fr-FR" sz="2000" dirty="0" smtClean="0"/>
              <a:t> (Errance diagnostique : 2,8 ans en moyenne )</a:t>
            </a:r>
          </a:p>
          <a:p>
            <a:pPr marL="0" indent="0">
              <a:buNone/>
            </a:pPr>
            <a:endParaRPr lang="fr-FR" sz="2000" dirty="0" smtClean="0"/>
          </a:p>
          <a:p>
            <a:r>
              <a:rPr lang="fr-FR" sz="2000" dirty="0"/>
              <a:t>Quelle est l’origine de ces maladies ?</a:t>
            </a:r>
          </a:p>
          <a:p>
            <a:pPr marL="0" indent="0">
              <a:buNone/>
            </a:pPr>
            <a:r>
              <a:rPr lang="fr-FR" sz="2000" dirty="0"/>
              <a:t>La plupart de ces maladies sont </a:t>
            </a:r>
            <a:r>
              <a:rPr lang="fr-FR" sz="2000" dirty="0" smtClean="0"/>
              <a:t>génétiques. Même </a:t>
            </a:r>
            <a:r>
              <a:rPr lang="fr-FR" sz="2000" dirty="0"/>
              <a:t>si la recherche a fait </a:t>
            </a:r>
            <a:r>
              <a:rPr lang="fr-FR" sz="2000" dirty="0" smtClean="0"/>
              <a:t>beaucoup de </a:t>
            </a:r>
            <a:r>
              <a:rPr lang="fr-FR" sz="2000" dirty="0"/>
              <a:t>progrès ces dernières années, </a:t>
            </a:r>
            <a:r>
              <a:rPr lang="fr-FR" sz="2000" b="1" dirty="0"/>
              <a:t>il </a:t>
            </a:r>
            <a:r>
              <a:rPr lang="fr-FR" sz="2000" b="1" dirty="0" smtClean="0"/>
              <a:t>existe peu </a:t>
            </a:r>
            <a:r>
              <a:rPr lang="fr-FR" sz="2000" b="1" dirty="0"/>
              <a:t>de traitements</a:t>
            </a:r>
            <a:r>
              <a:rPr lang="fr-FR" sz="2000" dirty="0"/>
              <a:t> et </a:t>
            </a:r>
            <a:r>
              <a:rPr lang="fr-FR" sz="2000" b="1" dirty="0"/>
              <a:t>peu de </a:t>
            </a:r>
            <a:r>
              <a:rPr lang="fr-FR" sz="2000" b="1" dirty="0" smtClean="0"/>
              <a:t>médicaments </a:t>
            </a:r>
            <a:r>
              <a:rPr lang="fr-FR" sz="2000" dirty="0" smtClean="0"/>
              <a:t>pour </a:t>
            </a:r>
            <a:r>
              <a:rPr lang="fr-FR" sz="2000" dirty="0"/>
              <a:t>la majorité des maladies rares.</a:t>
            </a:r>
            <a:endParaRPr lang="fr-FR" sz="2000" dirty="0" smtClean="0"/>
          </a:p>
          <a:p>
            <a:pPr marL="0" indent="0">
              <a:buFontTx/>
              <a:buNone/>
            </a:pPr>
            <a:endParaRPr lang="fr-FR" sz="1000" dirty="0" smtClean="0"/>
          </a:p>
          <a:p>
            <a:pPr marL="0" indent="0">
              <a:buNone/>
            </a:pPr>
            <a:endParaRPr lang="fr-FR" sz="1000" dirty="0" smtClean="0"/>
          </a:p>
          <a:p>
            <a:r>
              <a:rPr lang="fr-FR" sz="2000" dirty="0" smtClean="0"/>
              <a:t>Le malade se sent seul, isolé.</a:t>
            </a:r>
            <a:endParaRPr lang="fr-FR" dirty="0"/>
          </a:p>
        </p:txBody>
      </p:sp>
      <p:sp>
        <p:nvSpPr>
          <p:cNvPr id="9" name="AutoShape 2" descr="Résultat de recherche d'images pour &quot;picto medicaments&quot;"/>
          <p:cNvSpPr>
            <a:spLocks noChangeAspect="1" noChangeArrowheads="1"/>
          </p:cNvSpPr>
          <p:nvPr/>
        </p:nvSpPr>
        <p:spPr bwMode="auto">
          <a:xfrm>
            <a:off x="155575" y="-144462"/>
            <a:ext cx="304800" cy="2313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4"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149080"/>
            <a:ext cx="2965224" cy="219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684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rôle des associations</a:t>
            </a:r>
            <a:endParaRPr lang="fr-FR" b="1" dirty="0"/>
          </a:p>
        </p:txBody>
      </p:sp>
      <p:sp>
        <p:nvSpPr>
          <p:cNvPr id="4" name="Espace réservé du contenu 3"/>
          <p:cNvSpPr>
            <a:spLocks noGrp="1"/>
          </p:cNvSpPr>
          <p:nvPr>
            <p:ph sz="half" idx="2"/>
          </p:nvPr>
        </p:nvSpPr>
        <p:spPr>
          <a:xfrm>
            <a:off x="395536" y="1511645"/>
            <a:ext cx="5554960" cy="3951288"/>
          </a:xfrm>
        </p:spPr>
        <p:txBody>
          <a:bodyPr/>
          <a:lstStyle/>
          <a:p>
            <a:r>
              <a:rPr lang="fr-FR" dirty="0" smtClean="0"/>
              <a:t>Faire avancer la recherche </a:t>
            </a:r>
          </a:p>
          <a:p>
            <a:r>
              <a:rPr lang="fr-FR" dirty="0" smtClean="0"/>
              <a:t>Accompagner les familles </a:t>
            </a:r>
          </a:p>
          <a:p>
            <a:r>
              <a:rPr lang="fr-FR" dirty="0" smtClean="0"/>
              <a:t>Informer les médecins et professionnels de santé </a:t>
            </a:r>
          </a:p>
          <a:p>
            <a:r>
              <a:rPr lang="fr-FR" dirty="0" smtClean="0"/>
              <a:t>Faire connaitre la maladie </a:t>
            </a:r>
          </a:p>
          <a:p>
            <a:endParaRPr lang="fr-FR" dirty="0"/>
          </a:p>
        </p:txBody>
      </p:sp>
      <p:pic>
        <p:nvPicPr>
          <p:cNvPr id="3074"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250156"/>
            <a:ext cx="2900363" cy="29003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picto docteu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205513"/>
            <a:ext cx="3098588" cy="200312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4205512"/>
            <a:ext cx="3166230" cy="210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280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Marguerite </a:t>
            </a:r>
            <a:endParaRPr lang="fr-FR" b="1" dirty="0"/>
          </a:p>
        </p:txBody>
      </p:sp>
      <p:sp>
        <p:nvSpPr>
          <p:cNvPr id="7" name="Rectangle 6"/>
          <p:cNvSpPr/>
          <p:nvPr/>
        </p:nvSpPr>
        <p:spPr>
          <a:xfrm>
            <a:off x="683568" y="1988840"/>
            <a:ext cx="4572000" cy="3139321"/>
          </a:xfrm>
          <a:prstGeom prst="rect">
            <a:avLst/>
          </a:prstGeom>
        </p:spPr>
        <p:txBody>
          <a:bodyPr>
            <a:spAutoFit/>
          </a:bodyPr>
          <a:lstStyle/>
          <a:p>
            <a:r>
              <a:rPr lang="fr-FR" dirty="0" smtClean="0">
                <a:latin typeface="+mn-lt"/>
              </a:rPr>
              <a:t>L’Alliance </a:t>
            </a:r>
            <a:r>
              <a:rPr lang="fr-FR" dirty="0">
                <a:latin typeface="+mn-lt"/>
              </a:rPr>
              <a:t>Maladies</a:t>
            </a:r>
          </a:p>
          <a:p>
            <a:r>
              <a:rPr lang="fr-FR" dirty="0">
                <a:latin typeface="+mn-lt"/>
              </a:rPr>
              <a:t>Rares regroupe</a:t>
            </a:r>
          </a:p>
          <a:p>
            <a:r>
              <a:rPr lang="fr-FR" dirty="0">
                <a:latin typeface="+mn-lt"/>
              </a:rPr>
              <a:t>des associations</a:t>
            </a:r>
          </a:p>
          <a:p>
            <a:r>
              <a:rPr lang="fr-FR" dirty="0">
                <a:latin typeface="+mn-lt"/>
              </a:rPr>
              <a:t>de malades. Elle a choisi</a:t>
            </a:r>
          </a:p>
          <a:p>
            <a:r>
              <a:rPr lang="fr-FR" dirty="0">
                <a:latin typeface="+mn-lt"/>
              </a:rPr>
              <a:t>la marguerite comme</a:t>
            </a:r>
          </a:p>
          <a:p>
            <a:r>
              <a:rPr lang="fr-FR" dirty="0">
                <a:latin typeface="+mn-lt"/>
              </a:rPr>
              <a:t>symbole des maladies rares.</a:t>
            </a:r>
          </a:p>
          <a:p>
            <a:r>
              <a:rPr lang="fr-FR" dirty="0">
                <a:latin typeface="+mn-lt"/>
              </a:rPr>
              <a:t>La fleur est représentée</a:t>
            </a:r>
          </a:p>
          <a:p>
            <a:r>
              <a:rPr lang="fr-FR" dirty="0">
                <a:latin typeface="+mn-lt"/>
              </a:rPr>
              <a:t>avec 20 pétales dont</a:t>
            </a:r>
          </a:p>
          <a:p>
            <a:r>
              <a:rPr lang="fr-FR" dirty="0">
                <a:latin typeface="+mn-lt"/>
              </a:rPr>
              <a:t>un bleu, car 1 personne</a:t>
            </a:r>
          </a:p>
          <a:p>
            <a:r>
              <a:rPr lang="fr-FR" dirty="0">
                <a:latin typeface="+mn-lt"/>
              </a:rPr>
              <a:t>sur 20 est concernée</a:t>
            </a:r>
          </a:p>
          <a:p>
            <a:r>
              <a:rPr lang="fr-FR" dirty="0">
                <a:latin typeface="+mn-lt"/>
              </a:rPr>
              <a:t>par une maladie rare.</a:t>
            </a:r>
          </a:p>
        </p:txBody>
      </p:sp>
      <p:pic>
        <p:nvPicPr>
          <p:cNvPr id="8"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36378" y="1988840"/>
            <a:ext cx="3492005" cy="3225442"/>
          </a:xfrm>
          <a:prstGeom prst="rect">
            <a:avLst/>
          </a:prstGeom>
          <a:noFill/>
          <a:ln w="9525">
            <a:noFill/>
            <a:miter lim="800000"/>
            <a:headEnd/>
            <a:tailEnd/>
          </a:ln>
        </p:spPr>
      </p:pic>
    </p:spTree>
    <p:extLst>
      <p:ext uri="{BB962C8B-B14F-4D97-AF65-F5344CB8AC3E}">
        <p14:creationId xmlns:p14="http://schemas.microsoft.com/office/powerpoint/2010/main" val="308971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a:spLocks noGrp="1"/>
          </p:cNvSpPr>
          <p:nvPr>
            <p:ph type="title"/>
          </p:nvPr>
        </p:nvSpPr>
        <p:spPr/>
        <p:txBody>
          <a:bodyPr/>
          <a:lstStyle/>
          <a:p>
            <a:pPr algn="l"/>
            <a:r>
              <a:rPr lang="fr-FR" b="1" dirty="0" smtClean="0"/>
              <a:t>La Marche des Maladies Rares</a:t>
            </a:r>
            <a:endParaRPr lang="fr-FR" b="1" dirty="0"/>
          </a:p>
        </p:txBody>
      </p:sp>
      <p:sp>
        <p:nvSpPr>
          <p:cNvPr id="2" name="Espace réservé du contenu 1"/>
          <p:cNvSpPr>
            <a:spLocks noGrp="1"/>
          </p:cNvSpPr>
          <p:nvPr>
            <p:ph idx="1"/>
          </p:nvPr>
        </p:nvSpPr>
        <p:spPr>
          <a:xfrm>
            <a:off x="323528" y="1268760"/>
            <a:ext cx="8820472" cy="4857403"/>
          </a:xfrm>
        </p:spPr>
        <p:txBody>
          <a:bodyPr/>
          <a:lstStyle/>
          <a:p>
            <a:r>
              <a:rPr lang="fr-FR" sz="2400" dirty="0" smtClean="0"/>
              <a:t>Plus </a:t>
            </a:r>
            <a:r>
              <a:rPr lang="fr-FR" sz="2400" dirty="0"/>
              <a:t>de 2000 marcheurs touchées, familles et amis </a:t>
            </a:r>
            <a:endParaRPr lang="fr-FR" sz="2400" dirty="0" smtClean="0"/>
          </a:p>
          <a:p>
            <a:r>
              <a:rPr lang="fr-FR" sz="2400" dirty="0" smtClean="0"/>
              <a:t>Marche dans le cadre du Téléthon et retransmise sur France TV</a:t>
            </a:r>
            <a:endParaRPr lang="fr-FR" sz="2400" dirty="0"/>
          </a:p>
          <a:p>
            <a:r>
              <a:rPr lang="fr-FR" sz="2400" dirty="0" smtClean="0"/>
              <a:t>Faire connaître les maladies rares auprès du grand public</a:t>
            </a:r>
          </a:p>
          <a:p>
            <a:r>
              <a:rPr lang="fr-FR" sz="2400" dirty="0" smtClean="0"/>
              <a:t>Marche avec des musiciens, clown </a:t>
            </a:r>
          </a:p>
          <a:p>
            <a:pPr marL="0" indent="0">
              <a:buNone/>
            </a:pPr>
            <a:endParaRPr lang="fr-FR" sz="1400" dirty="0" smtClean="0"/>
          </a:p>
          <a:p>
            <a:endParaRPr lang="fr-FR" sz="3600"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909" y="3212977"/>
            <a:ext cx="4138630" cy="2755019"/>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212976"/>
            <a:ext cx="4139249" cy="2755020"/>
          </a:xfrm>
          <a:prstGeom prst="rect">
            <a:avLst/>
          </a:prstGeom>
        </p:spPr>
      </p:pic>
      <p:sp>
        <p:nvSpPr>
          <p:cNvPr id="9" name="Flèche droite 8">
            <a:hlinkClick r:id="rId4"/>
          </p:cNvPr>
          <p:cNvSpPr/>
          <p:nvPr/>
        </p:nvSpPr>
        <p:spPr>
          <a:xfrm>
            <a:off x="3563888" y="5994500"/>
            <a:ext cx="1728192" cy="863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Vidéo 2015</a:t>
            </a:r>
            <a:endParaRPr lang="fr-FR" b="1" dirty="0"/>
          </a:p>
        </p:txBody>
      </p:sp>
    </p:spTree>
    <p:extLst>
      <p:ext uri="{BB962C8B-B14F-4D97-AF65-F5344CB8AC3E}">
        <p14:creationId xmlns:p14="http://schemas.microsoft.com/office/powerpoint/2010/main" val="3870779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Téléthon</a:t>
            </a:r>
            <a:endParaRPr lang="fr-FR" dirty="0"/>
          </a:p>
        </p:txBody>
      </p:sp>
      <p:pic>
        <p:nvPicPr>
          <p:cNvPr id="2052" name="Picture 4"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420888"/>
            <a:ext cx="2247900" cy="337185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23528" y="1291411"/>
            <a:ext cx="8363272" cy="646331"/>
          </a:xfrm>
          <a:prstGeom prst="rect">
            <a:avLst/>
          </a:prstGeom>
          <a:noFill/>
        </p:spPr>
        <p:txBody>
          <a:bodyPr wrap="square" rtlCol="0">
            <a:spAutoFit/>
          </a:bodyPr>
          <a:lstStyle/>
          <a:p>
            <a:endParaRPr lang="fr-FR" dirty="0"/>
          </a:p>
          <a:p>
            <a:pPr algn="ctr"/>
            <a:r>
              <a:rPr lang="fr-FR" b="1" dirty="0" smtClean="0"/>
              <a:t>La Marche des Maladies Rares sur le plateau Tv du Téléthon  </a:t>
            </a:r>
            <a:endParaRPr lang="fr-FR" b="1"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996952"/>
            <a:ext cx="3779912" cy="2515204"/>
          </a:xfrm>
          <a:prstGeom prst="rect">
            <a:avLst/>
          </a:prstGeom>
        </p:spPr>
      </p:pic>
    </p:spTree>
    <p:extLst>
      <p:ext uri="{BB962C8B-B14F-4D97-AF65-F5344CB8AC3E}">
        <p14:creationId xmlns:p14="http://schemas.microsoft.com/office/powerpoint/2010/main" val="380034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Actualités </a:t>
            </a:r>
            <a:endParaRPr lang="fr-FR" dirty="0"/>
          </a:p>
        </p:txBody>
      </p:sp>
      <p:sp>
        <p:nvSpPr>
          <p:cNvPr id="3" name="Espace réservé du contenu 2"/>
          <p:cNvSpPr>
            <a:spLocks noGrp="1"/>
          </p:cNvSpPr>
          <p:nvPr>
            <p:ph idx="1"/>
          </p:nvPr>
        </p:nvSpPr>
        <p:spPr/>
        <p:txBody>
          <a:bodyPr/>
          <a:lstStyle/>
          <a:p>
            <a:r>
              <a:rPr lang="fr-FR" dirty="0" smtClean="0"/>
              <a:t>Demande d’agrément du Ministère de l’Education Nationale</a:t>
            </a:r>
          </a:p>
          <a:p>
            <a:endParaRPr lang="fr-FR" dirty="0"/>
          </a:p>
          <a:p>
            <a:r>
              <a:rPr lang="fr-FR" dirty="0" smtClean="0"/>
              <a:t>Projet vidéo en cours </a:t>
            </a:r>
          </a:p>
          <a:p>
            <a:pPr lvl="1"/>
            <a:r>
              <a:rPr lang="fr-FR" dirty="0" smtClean="0"/>
              <a:t>Cible : </a:t>
            </a:r>
          </a:p>
          <a:p>
            <a:pPr lvl="2"/>
            <a:r>
              <a:rPr lang="fr-FR" dirty="0" smtClean="0"/>
              <a:t>directeur d’école et enseignants</a:t>
            </a:r>
          </a:p>
          <a:p>
            <a:pPr lvl="2"/>
            <a:r>
              <a:rPr lang="fr-FR" dirty="0" smtClean="0"/>
              <a:t>DG et DRH </a:t>
            </a:r>
          </a:p>
          <a:p>
            <a:pPr lvl="1"/>
            <a:endParaRPr lang="fr-FR" dirty="0"/>
          </a:p>
          <a:p>
            <a:endParaRPr lang="fr-FR" dirty="0"/>
          </a:p>
        </p:txBody>
      </p:sp>
    </p:spTree>
    <p:extLst>
      <p:ext uri="{BB962C8B-B14F-4D97-AF65-F5344CB8AC3E}">
        <p14:creationId xmlns:p14="http://schemas.microsoft.com/office/powerpoint/2010/main" val="923241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268760"/>
            <a:ext cx="4283157" cy="5328592"/>
          </a:xfrm>
          <a:prstGeom prst="rect">
            <a:avLst/>
          </a:prstGeom>
        </p:spPr>
      </p:pic>
      <p:sp>
        <p:nvSpPr>
          <p:cNvPr id="3" name="Titre 2"/>
          <p:cNvSpPr>
            <a:spLocks noGrp="1"/>
          </p:cNvSpPr>
          <p:nvPr>
            <p:ph type="title"/>
          </p:nvPr>
        </p:nvSpPr>
        <p:spPr>
          <a:xfrm>
            <a:off x="438538" y="116632"/>
            <a:ext cx="8229600" cy="994122"/>
          </a:xfrm>
        </p:spPr>
        <p:txBody>
          <a:bodyPr/>
          <a:lstStyle/>
          <a:p>
            <a:r>
              <a:rPr lang="fr-FR" b="1" dirty="0" smtClean="0"/>
              <a:t>17e Marche des Maladies Rares – 4 décembre 2016</a:t>
            </a:r>
            <a:endParaRPr lang="fr-FR" b="1" dirty="0"/>
          </a:p>
        </p:txBody>
      </p:sp>
    </p:spTree>
    <p:extLst>
      <p:ext uri="{BB962C8B-B14F-4D97-AF65-F5344CB8AC3E}">
        <p14:creationId xmlns:p14="http://schemas.microsoft.com/office/powerpoint/2010/main" val="2477811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0872" y="116632"/>
            <a:ext cx="8229600" cy="994122"/>
          </a:xfrm>
        </p:spPr>
        <p:txBody>
          <a:bodyPr/>
          <a:lstStyle/>
          <a:p>
            <a:r>
              <a:rPr lang="fr-FR" b="1" dirty="0" smtClean="0"/>
              <a:t>Journée internationale des maladies rares </a:t>
            </a:r>
            <a:endParaRPr lang="fr-FR" b="1" dirty="0"/>
          </a:p>
        </p:txBody>
      </p:sp>
      <p:pic>
        <p:nvPicPr>
          <p:cNvPr id="4" name="Image 3"/>
          <p:cNvPicPr>
            <a:picLocks noChangeAspect="1"/>
          </p:cNvPicPr>
          <p:nvPr/>
        </p:nvPicPr>
        <p:blipFill rotWithShape="1">
          <a:blip r:embed="rId2"/>
          <a:srcRect t="26891"/>
          <a:stretch/>
        </p:blipFill>
        <p:spPr>
          <a:xfrm>
            <a:off x="179512" y="1330812"/>
            <a:ext cx="4369758" cy="2823301"/>
          </a:xfrm>
          <a:prstGeom prst="rect">
            <a:avLst/>
          </a:prstGeom>
        </p:spPr>
      </p:pic>
      <p:sp>
        <p:nvSpPr>
          <p:cNvPr id="5" name="Rectangle 4"/>
          <p:cNvSpPr/>
          <p:nvPr/>
        </p:nvSpPr>
        <p:spPr>
          <a:xfrm>
            <a:off x="4716016" y="1330812"/>
            <a:ext cx="4104456" cy="3139321"/>
          </a:xfrm>
          <a:prstGeom prst="rect">
            <a:avLst/>
          </a:prstGeom>
        </p:spPr>
        <p:txBody>
          <a:bodyPr wrap="square">
            <a:spAutoFit/>
          </a:bodyPr>
          <a:lstStyle/>
          <a:p>
            <a:r>
              <a:rPr lang="fr-FR" dirty="0">
                <a:latin typeface="+mn-lt"/>
              </a:rPr>
              <a:t>La Journée internationale des maladies rares Cette journée est célébrée </a:t>
            </a:r>
            <a:r>
              <a:rPr lang="fr-FR" b="1" dirty="0">
                <a:latin typeface="+mn-lt"/>
              </a:rPr>
              <a:t>le 28 ou le 29 février</a:t>
            </a:r>
            <a:r>
              <a:rPr lang="fr-FR" dirty="0">
                <a:latin typeface="+mn-lt"/>
              </a:rPr>
              <a:t>. Ce jour-là, des animations sont proposées dans</a:t>
            </a:r>
          </a:p>
          <a:p>
            <a:r>
              <a:rPr lang="fr-FR" dirty="0">
                <a:latin typeface="+mn-lt"/>
              </a:rPr>
              <a:t>84 pays du monde</a:t>
            </a:r>
            <a:r>
              <a:rPr lang="fr-FR" dirty="0" smtClean="0">
                <a:latin typeface="+mn-lt"/>
              </a:rPr>
              <a:t>. Dans </a:t>
            </a:r>
            <a:r>
              <a:rPr lang="fr-FR" dirty="0">
                <a:latin typeface="+mn-lt"/>
              </a:rPr>
              <a:t>chaque capitale</a:t>
            </a:r>
            <a:r>
              <a:rPr lang="fr-FR" dirty="0" smtClean="0">
                <a:latin typeface="+mn-lt"/>
              </a:rPr>
              <a:t>, des </a:t>
            </a:r>
            <a:r>
              <a:rPr lang="fr-FR" dirty="0">
                <a:latin typeface="+mn-lt"/>
              </a:rPr>
              <a:t>gens se rassemblent pour défendre les personnes qui souffrent d’une maladie rare. </a:t>
            </a:r>
            <a:r>
              <a:rPr lang="fr-FR" dirty="0" smtClean="0">
                <a:latin typeface="+mn-lt"/>
              </a:rPr>
              <a:t>En France</a:t>
            </a:r>
            <a:r>
              <a:rPr lang="fr-FR" dirty="0">
                <a:latin typeface="+mn-lt"/>
              </a:rPr>
              <a:t>, des événements sont organisés dans des hôpitaux, des centres commerciaux... pour expliquer les maladies ou des discussions.</a:t>
            </a:r>
          </a:p>
        </p:txBody>
      </p:sp>
      <p:pic>
        <p:nvPicPr>
          <p:cNvPr id="4102" name="Picture 6" descr="rdd-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244189"/>
            <a:ext cx="1543611" cy="1474149"/>
          </a:xfrm>
          <a:prstGeom prst="rect">
            <a:avLst/>
          </a:prstGeom>
          <a:noFill/>
          <a:extLst>
            <a:ext uri="{909E8E84-426E-40DD-AFC4-6F175D3DCCD1}">
              <a14:hiddenFill xmlns:a14="http://schemas.microsoft.com/office/drawing/2010/main">
                <a:solidFill>
                  <a:srgbClr val="FFFFFF"/>
                </a:solidFill>
              </a14:hiddenFill>
            </a:ext>
          </a:extLst>
        </p:spPr>
      </p:pic>
      <p:sp>
        <p:nvSpPr>
          <p:cNvPr id="9" name="Flèche droite 8">
            <a:hlinkClick r:id="rId4"/>
          </p:cNvPr>
          <p:cNvSpPr/>
          <p:nvPr/>
        </p:nvSpPr>
        <p:spPr>
          <a:xfrm>
            <a:off x="3491880" y="5558035"/>
            <a:ext cx="3170500" cy="863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Vidéo 2015 Petit Quotidien </a:t>
            </a:r>
            <a:endParaRPr lang="fr-FR" b="1" dirty="0"/>
          </a:p>
        </p:txBody>
      </p:sp>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4282146"/>
            <a:ext cx="1823451" cy="2530425"/>
          </a:xfrm>
          <a:prstGeom prst="rect">
            <a:avLst/>
          </a:prstGeom>
        </p:spPr>
      </p:pic>
    </p:spTree>
    <p:extLst>
      <p:ext uri="{BB962C8B-B14F-4D97-AF65-F5344CB8AC3E}">
        <p14:creationId xmlns:p14="http://schemas.microsoft.com/office/powerpoint/2010/main" val="1305798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b="1" dirty="0" smtClean="0"/>
              <a:t>Quizz</a:t>
            </a:r>
            <a:endParaRPr lang="fr-FR" sz="4800" b="1" dirty="0"/>
          </a:p>
        </p:txBody>
      </p:sp>
      <p:sp>
        <p:nvSpPr>
          <p:cNvPr id="3" name="Espace réservé du contenu 2"/>
          <p:cNvSpPr>
            <a:spLocks noGrp="1"/>
          </p:cNvSpPr>
          <p:nvPr>
            <p:ph idx="1"/>
          </p:nvPr>
        </p:nvSpPr>
        <p:spPr/>
        <p:txBody>
          <a:bodyPr/>
          <a:lstStyle/>
          <a:p>
            <a:r>
              <a:rPr lang="fr-FR" b="1" dirty="0">
                <a:solidFill>
                  <a:schemeClr val="accent1">
                    <a:lumMod val="75000"/>
                  </a:schemeClr>
                </a:solidFill>
              </a:rPr>
              <a:t>Vrai ou faux ? Une maladie rare est contagieuse</a:t>
            </a:r>
            <a:r>
              <a:rPr lang="fr-FR" b="1" dirty="0" smtClean="0">
                <a:solidFill>
                  <a:schemeClr val="accent1">
                    <a:lumMod val="75000"/>
                  </a:schemeClr>
                </a:solidFill>
              </a:rPr>
              <a:t>.</a:t>
            </a:r>
          </a:p>
          <a:p>
            <a:pPr marL="0" indent="0">
              <a:buNone/>
            </a:pPr>
            <a:endParaRPr lang="fr-FR" b="1" dirty="0">
              <a:solidFill>
                <a:schemeClr val="accent1">
                  <a:lumMod val="75000"/>
                </a:schemeClr>
              </a:solidFill>
            </a:endParaRPr>
          </a:p>
          <a:p>
            <a:r>
              <a:rPr lang="fr-FR" b="1" dirty="0">
                <a:solidFill>
                  <a:schemeClr val="accent1">
                    <a:lumMod val="75000"/>
                  </a:schemeClr>
                </a:solidFill>
              </a:rPr>
              <a:t>Quelle fleur symbolise les maladies rares </a:t>
            </a:r>
            <a:r>
              <a:rPr lang="fr-FR" b="1" dirty="0" smtClean="0">
                <a:solidFill>
                  <a:schemeClr val="accent1">
                    <a:lumMod val="75000"/>
                  </a:schemeClr>
                </a:solidFill>
              </a:rPr>
              <a:t>?</a:t>
            </a:r>
          </a:p>
          <a:p>
            <a:pPr marL="0" indent="0">
              <a:buNone/>
            </a:pPr>
            <a:endParaRPr lang="fr-FR" b="1" dirty="0">
              <a:solidFill>
                <a:schemeClr val="accent1">
                  <a:lumMod val="75000"/>
                </a:schemeClr>
              </a:solidFill>
            </a:endParaRPr>
          </a:p>
          <a:p>
            <a:r>
              <a:rPr lang="fr-FR" b="1" dirty="0">
                <a:solidFill>
                  <a:schemeClr val="accent1">
                    <a:lumMod val="75000"/>
                  </a:schemeClr>
                </a:solidFill>
              </a:rPr>
              <a:t>Leur travail permet de faire </a:t>
            </a:r>
            <a:r>
              <a:rPr lang="fr-FR" b="1" dirty="0" smtClean="0">
                <a:solidFill>
                  <a:schemeClr val="accent1">
                    <a:lumMod val="75000"/>
                  </a:schemeClr>
                </a:solidFill>
              </a:rPr>
              <a:t>avancer la </a:t>
            </a:r>
            <a:r>
              <a:rPr lang="fr-FR" b="1" dirty="0">
                <a:solidFill>
                  <a:schemeClr val="accent1">
                    <a:lumMod val="75000"/>
                  </a:schemeClr>
                </a:solidFill>
              </a:rPr>
              <a:t>connaissance sur les maladies rares</a:t>
            </a:r>
            <a:r>
              <a:rPr lang="fr-FR" b="1" dirty="0" smtClean="0">
                <a:solidFill>
                  <a:schemeClr val="accent1">
                    <a:lumMod val="75000"/>
                  </a:schemeClr>
                </a:solidFill>
              </a:rPr>
              <a:t>. Qui </a:t>
            </a:r>
            <a:r>
              <a:rPr lang="fr-FR" b="1" dirty="0">
                <a:solidFill>
                  <a:schemeClr val="accent1">
                    <a:lumMod val="75000"/>
                  </a:schemeClr>
                </a:solidFill>
              </a:rPr>
              <a:t>sont-ils ?</a:t>
            </a:r>
            <a:endParaRPr lang="fr-FR" dirty="0">
              <a:solidFill>
                <a:schemeClr val="accent1">
                  <a:lumMod val="75000"/>
                </a:schemeClr>
              </a:solidFill>
            </a:endParaRPr>
          </a:p>
        </p:txBody>
      </p:sp>
    </p:spTree>
    <p:extLst>
      <p:ext uri="{BB962C8B-B14F-4D97-AF65-F5344CB8AC3E}">
        <p14:creationId xmlns:p14="http://schemas.microsoft.com/office/powerpoint/2010/main" val="465866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dirty="0">
                <a:solidFill>
                  <a:schemeClr val="accent1">
                    <a:lumMod val="75000"/>
                  </a:schemeClr>
                </a:solidFill>
              </a:rPr>
              <a:t>Et selon </a:t>
            </a:r>
            <a:r>
              <a:rPr lang="fr-FR" sz="5400" dirty="0" smtClean="0">
                <a:solidFill>
                  <a:schemeClr val="accent1">
                    <a:lumMod val="75000"/>
                  </a:schemeClr>
                </a:solidFill>
              </a:rPr>
              <a:t>toi…</a:t>
            </a:r>
            <a:r>
              <a:rPr lang="fr-FR" sz="5400" dirty="0"/>
              <a:t/>
            </a:r>
            <a:br>
              <a:rPr lang="fr-FR" sz="5400" dirty="0"/>
            </a:br>
            <a:endParaRPr lang="fr-FR" sz="5400" b="1" dirty="0"/>
          </a:p>
        </p:txBody>
      </p:sp>
      <p:sp>
        <p:nvSpPr>
          <p:cNvPr id="3" name="Espace réservé du contenu 2"/>
          <p:cNvSpPr>
            <a:spLocks noGrp="1"/>
          </p:cNvSpPr>
          <p:nvPr>
            <p:ph idx="1"/>
          </p:nvPr>
        </p:nvSpPr>
        <p:spPr/>
        <p:txBody>
          <a:bodyPr/>
          <a:lstStyle/>
          <a:p>
            <a:pPr marL="0" indent="0">
              <a:buNone/>
            </a:pPr>
            <a:r>
              <a:rPr lang="fr-FR" b="1" dirty="0" smtClean="0">
                <a:solidFill>
                  <a:schemeClr val="accent6">
                    <a:lumMod val="75000"/>
                  </a:schemeClr>
                </a:solidFill>
              </a:rPr>
              <a:t>…comment peux-tu </a:t>
            </a:r>
            <a:r>
              <a:rPr lang="fr-FR" b="1" dirty="0">
                <a:solidFill>
                  <a:schemeClr val="accent6">
                    <a:lumMod val="75000"/>
                  </a:schemeClr>
                </a:solidFill>
              </a:rPr>
              <a:t>accompagner </a:t>
            </a:r>
            <a:r>
              <a:rPr lang="fr-FR" b="1" dirty="0" smtClean="0">
                <a:solidFill>
                  <a:schemeClr val="accent6">
                    <a:lumMod val="75000"/>
                  </a:schemeClr>
                </a:solidFill>
              </a:rPr>
              <a:t>un(e) </a:t>
            </a:r>
            <a:r>
              <a:rPr lang="fr-FR" b="1" dirty="0">
                <a:solidFill>
                  <a:schemeClr val="accent6">
                    <a:lumMod val="75000"/>
                  </a:schemeClr>
                </a:solidFill>
              </a:rPr>
              <a:t>camarade </a:t>
            </a:r>
            <a:r>
              <a:rPr lang="fr-FR" b="1" dirty="0" smtClean="0">
                <a:solidFill>
                  <a:schemeClr val="accent6">
                    <a:lumMod val="75000"/>
                  </a:schemeClr>
                </a:solidFill>
              </a:rPr>
              <a:t>atteint(e) </a:t>
            </a:r>
            <a:r>
              <a:rPr lang="fr-FR" b="1" dirty="0">
                <a:solidFill>
                  <a:schemeClr val="accent6">
                    <a:lumMod val="75000"/>
                  </a:schemeClr>
                </a:solidFill>
              </a:rPr>
              <a:t>d’une maladie rare à l’école  ?</a:t>
            </a:r>
          </a:p>
          <a:p>
            <a:pPr marL="0" indent="0">
              <a:buNone/>
            </a:pPr>
            <a:endParaRPr lang="fr-FR" dirty="0" smtClean="0"/>
          </a:p>
          <a:p>
            <a:pPr marL="0" indent="0">
              <a:buNone/>
            </a:pPr>
            <a:endParaRPr lang="fr-FR" dirty="0"/>
          </a:p>
          <a:p>
            <a:pPr marL="0" indent="0">
              <a:buNone/>
            </a:pPr>
            <a:endParaRPr lang="fr-FR" dirty="0"/>
          </a:p>
        </p:txBody>
      </p:sp>
      <p:pic>
        <p:nvPicPr>
          <p:cNvPr id="1030" name="Picture 6"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068960"/>
            <a:ext cx="4572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050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8686800" cy="994122"/>
          </a:xfrm>
        </p:spPr>
        <p:txBody>
          <a:bodyPr/>
          <a:lstStyle/>
          <a:p>
            <a:r>
              <a:rPr lang="fr-FR" sz="3600" dirty="0" smtClean="0"/>
              <a:t>Autres pistes sur le thème des maladies  rares – du handicap – de la différence  </a:t>
            </a:r>
            <a:endParaRPr lang="fr-FR" sz="3600" dirty="0"/>
          </a:p>
        </p:txBody>
      </p:sp>
      <p:sp>
        <p:nvSpPr>
          <p:cNvPr id="3" name="Espace réservé du contenu 2"/>
          <p:cNvSpPr>
            <a:spLocks noGrp="1"/>
          </p:cNvSpPr>
          <p:nvPr>
            <p:ph idx="1"/>
          </p:nvPr>
        </p:nvSpPr>
        <p:spPr>
          <a:xfrm>
            <a:off x="2267744" y="1301843"/>
            <a:ext cx="6203032" cy="1911133"/>
          </a:xfrm>
        </p:spPr>
        <p:txBody>
          <a:bodyPr/>
          <a:lstStyle/>
          <a:p>
            <a:pPr marL="0" indent="0">
              <a:buNone/>
            </a:pPr>
            <a:r>
              <a:rPr lang="fr-FR" sz="2000" b="1" dirty="0" smtClean="0"/>
              <a:t>Mina </a:t>
            </a:r>
            <a:r>
              <a:rPr lang="fr-FR" sz="2000" b="1" dirty="0"/>
              <a:t>la </a:t>
            </a:r>
            <a:r>
              <a:rPr lang="fr-FR" sz="2000" b="1" dirty="0" smtClean="0"/>
              <a:t>fourmi </a:t>
            </a:r>
            <a:r>
              <a:rPr lang="fr-FR" sz="1800" b="1" dirty="0" smtClean="0"/>
              <a:t>- Anne </a:t>
            </a:r>
            <a:r>
              <a:rPr lang="fr-FR" sz="1800" b="1" dirty="0"/>
              <a:t>Marie </a:t>
            </a:r>
            <a:r>
              <a:rPr lang="fr-FR" sz="1800" b="1" dirty="0" err="1" smtClean="0"/>
              <a:t>Chaputon</a:t>
            </a:r>
            <a:r>
              <a:rPr lang="fr-FR" sz="1800" b="1" dirty="0" smtClean="0"/>
              <a:t> - </a:t>
            </a:r>
            <a:r>
              <a:rPr lang="fr-FR" sz="1800" dirty="0"/>
              <a:t>Dès 4 ans </a:t>
            </a:r>
            <a:endParaRPr lang="fr-FR" sz="1800" b="1" dirty="0"/>
          </a:p>
          <a:p>
            <a:pPr marL="0" indent="0">
              <a:buNone/>
            </a:pPr>
            <a:r>
              <a:rPr lang="fr-FR" sz="1600" dirty="0"/>
              <a:t>Dans la fourmilière, toutes ont leur place... sauf Mina. Elle n’a que cinq pattes au lieu de six. Quand elle propose d’aider les autres, elles refusent poliment. Pourtant, Mina aimerait </a:t>
            </a:r>
            <a:r>
              <a:rPr lang="fr-FR" sz="1600" dirty="0" smtClean="0"/>
              <a:t>participer </a:t>
            </a:r>
            <a:r>
              <a:rPr lang="fr-FR" sz="1600" dirty="0"/>
              <a:t>à la vie de la colonie, </a:t>
            </a:r>
            <a:r>
              <a:rPr lang="fr-FR" sz="1600" dirty="0" err="1"/>
              <a:t>com-me</a:t>
            </a:r>
            <a:r>
              <a:rPr lang="fr-FR" sz="1600" dirty="0"/>
              <a:t> tout le monde. Son courage prouvera aux ouvrières que, même avec une patte en moins, à l’intérieur on est comme les autres et qu’on peut être utile. </a:t>
            </a:r>
            <a:r>
              <a:rPr lang="fr-FR" sz="1600" dirty="0" smtClean="0"/>
              <a:t>- Éditions </a:t>
            </a:r>
            <a:r>
              <a:rPr lang="fr-FR" sz="1600" dirty="0"/>
              <a:t>Père Castor Mini Castor</a:t>
            </a:r>
          </a:p>
        </p:txBody>
      </p:sp>
      <p:pic>
        <p:nvPicPr>
          <p:cNvPr id="4" name="Image 3"/>
          <p:cNvPicPr>
            <a:picLocks noChangeAspect="1"/>
          </p:cNvPicPr>
          <p:nvPr/>
        </p:nvPicPr>
        <p:blipFill>
          <a:blip r:embed="rId3"/>
          <a:stretch>
            <a:fillRect/>
          </a:stretch>
        </p:blipFill>
        <p:spPr>
          <a:xfrm>
            <a:off x="251520" y="1412776"/>
            <a:ext cx="1853143" cy="1656000"/>
          </a:xfrm>
          <a:prstGeom prst="rect">
            <a:avLst/>
          </a:prstGeom>
        </p:spPr>
      </p:pic>
      <p:pic>
        <p:nvPicPr>
          <p:cNvPr id="2050" name="Picture 2" descr="Agnès Patron - Bakoum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88" y="3218119"/>
            <a:ext cx="1905000" cy="13335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67744" y="3345964"/>
            <a:ext cx="6203032" cy="830997"/>
          </a:xfrm>
          <a:prstGeom prst="rect">
            <a:avLst/>
          </a:prstGeom>
        </p:spPr>
        <p:txBody>
          <a:bodyPr wrap="square">
            <a:spAutoFit/>
          </a:bodyPr>
          <a:lstStyle/>
          <a:p>
            <a:r>
              <a:rPr lang="fr-FR" sz="1600" b="1" dirty="0" err="1"/>
              <a:t>Bakoumba</a:t>
            </a:r>
            <a:r>
              <a:rPr lang="fr-FR" sz="1600" b="1" dirty="0"/>
              <a:t> (Relié</a:t>
            </a:r>
            <a:r>
              <a:rPr lang="fr-FR" sz="1600" b="1" dirty="0" smtClean="0"/>
              <a:t>) - Agnès Patron – Dés 3 ans </a:t>
            </a:r>
            <a:endParaRPr lang="fr-FR" sz="1600" b="1" dirty="0"/>
          </a:p>
          <a:p>
            <a:r>
              <a:rPr lang="fr-FR" sz="1600" dirty="0" smtClean="0">
                <a:solidFill>
                  <a:srgbClr val="222222"/>
                </a:solidFill>
                <a:latin typeface="+mn-lt"/>
              </a:rPr>
              <a:t>Je </a:t>
            </a:r>
            <a:r>
              <a:rPr lang="fr-FR" sz="1600" dirty="0">
                <a:solidFill>
                  <a:srgbClr val="222222"/>
                </a:solidFill>
                <a:latin typeface="+mn-lt"/>
              </a:rPr>
              <a:t>m'appelle </a:t>
            </a:r>
            <a:r>
              <a:rPr lang="fr-FR" sz="1600" dirty="0" err="1">
                <a:solidFill>
                  <a:srgbClr val="222222"/>
                </a:solidFill>
                <a:latin typeface="+mn-lt"/>
              </a:rPr>
              <a:t>Bakoumba</a:t>
            </a:r>
            <a:r>
              <a:rPr lang="fr-FR" sz="1600" dirty="0">
                <a:solidFill>
                  <a:srgbClr val="222222"/>
                </a:solidFill>
                <a:latin typeface="+mn-lt"/>
              </a:rPr>
              <a:t>. Je suis trop grand, trop maigre, souvent fatigué, et j'ai de grosses lunettes sur le nez. Tout le monde se moque de moi !</a:t>
            </a:r>
            <a:endParaRPr lang="fr-FR" sz="1600" dirty="0">
              <a:latin typeface="+mn-lt"/>
            </a:endParaRPr>
          </a:p>
        </p:txBody>
      </p:sp>
      <p:pic>
        <p:nvPicPr>
          <p:cNvPr id="2052" name="Picture 4"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663" y="4775871"/>
            <a:ext cx="1894300" cy="1890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67744" y="4551620"/>
            <a:ext cx="6984776" cy="2339102"/>
          </a:xfrm>
          <a:prstGeom prst="rect">
            <a:avLst/>
          </a:prstGeom>
        </p:spPr>
        <p:txBody>
          <a:bodyPr wrap="square">
            <a:spAutoFit/>
          </a:bodyPr>
          <a:lstStyle/>
          <a:p>
            <a:r>
              <a:rPr lang="fr-FR" b="1" dirty="0" err="1"/>
              <a:t>Azuro</a:t>
            </a:r>
            <a:r>
              <a:rPr lang="fr-FR" b="1" dirty="0"/>
              <a:t>, le dragon </a:t>
            </a:r>
            <a:r>
              <a:rPr lang="fr-FR" b="1" dirty="0" smtClean="0"/>
              <a:t>bleu - </a:t>
            </a:r>
            <a:r>
              <a:rPr lang="fr-FR" sz="1600" dirty="0" smtClean="0">
                <a:latin typeface="+mn-lt"/>
              </a:rPr>
              <a:t>album </a:t>
            </a:r>
            <a:r>
              <a:rPr lang="fr-FR" sz="1600" dirty="0">
                <a:latin typeface="+mn-lt"/>
              </a:rPr>
              <a:t>jeunesse écrit par Laurent et Olivier Souillé</a:t>
            </a:r>
            <a:r>
              <a:rPr lang="fr-FR" sz="1600" dirty="0" smtClean="0">
                <a:latin typeface="+mn-lt"/>
              </a:rPr>
              <a:t>. Dés 3 ans </a:t>
            </a:r>
            <a:endParaRPr lang="fr-FR" sz="1600" dirty="0">
              <a:latin typeface="+mn-lt"/>
            </a:endParaRPr>
          </a:p>
          <a:p>
            <a:r>
              <a:rPr lang="fr-FR" sz="1600" i="1" dirty="0">
                <a:latin typeface="+mn-lt"/>
              </a:rPr>
              <a:t>« </a:t>
            </a:r>
            <a:r>
              <a:rPr lang="fr-FR" sz="1600" i="1" dirty="0" err="1">
                <a:latin typeface="+mn-lt"/>
              </a:rPr>
              <a:t>Azuro</a:t>
            </a:r>
            <a:r>
              <a:rPr lang="fr-FR" sz="1600" i="1" dirty="0">
                <a:latin typeface="+mn-lt"/>
              </a:rPr>
              <a:t> est dragon bleu adorable. Mais chaque jour, il subit les moqueries des autres dragonneaux de son école. Car </a:t>
            </a:r>
            <a:r>
              <a:rPr lang="fr-FR" sz="1600" i="1" dirty="0" err="1">
                <a:latin typeface="+mn-lt"/>
              </a:rPr>
              <a:t>Azuro</a:t>
            </a:r>
            <a:r>
              <a:rPr lang="fr-FR" sz="1600" i="1" dirty="0">
                <a:latin typeface="+mn-lt"/>
              </a:rPr>
              <a:t> n’est pas un dragon comme les autres : pour son espèce, ses écailles d’un bleu scintillant sortent de l’ordinaire, et il ne crache pas du feu, mai de l’eau</a:t>
            </a:r>
            <a:r>
              <a:rPr lang="fr-FR" sz="1600" i="1" dirty="0" smtClean="0">
                <a:latin typeface="+mn-lt"/>
              </a:rPr>
              <a:t>… Abandonné </a:t>
            </a:r>
            <a:r>
              <a:rPr lang="fr-FR" sz="1600" i="1" dirty="0">
                <a:latin typeface="+mn-lt"/>
              </a:rPr>
              <a:t>de tous, </a:t>
            </a:r>
            <a:r>
              <a:rPr lang="fr-FR" sz="1600" i="1" dirty="0" err="1">
                <a:latin typeface="+mn-lt"/>
              </a:rPr>
              <a:t>Azuro</a:t>
            </a:r>
            <a:r>
              <a:rPr lang="fr-FR" sz="1600" i="1" dirty="0">
                <a:latin typeface="+mn-lt"/>
              </a:rPr>
              <a:t> va s’envoler vers l’inconnu, et découvrir qu’ailleurs, sa différence peut devenir une force. »</a:t>
            </a:r>
            <a:endParaRPr lang="fr-FR" sz="1600" dirty="0">
              <a:latin typeface="+mn-lt"/>
            </a:endParaRPr>
          </a:p>
          <a:p>
            <a:r>
              <a:rPr lang="fr-FR" sz="1600" dirty="0" err="1">
                <a:latin typeface="+mn-lt"/>
              </a:rPr>
              <a:t>Azuro</a:t>
            </a:r>
            <a:r>
              <a:rPr lang="fr-FR" sz="1600" dirty="0">
                <a:latin typeface="+mn-lt"/>
              </a:rPr>
              <a:t> est un album qui traite du thème de la différence avec douceur. Ce livre est dédié aux personnes atteintes du syndrome de Williams.</a:t>
            </a:r>
            <a:endParaRPr lang="fr-FR" sz="1600" b="0" i="0" dirty="0">
              <a:effectLst/>
              <a:latin typeface="+mn-lt"/>
            </a:endParaRPr>
          </a:p>
        </p:txBody>
      </p:sp>
    </p:spTree>
    <p:extLst>
      <p:ext uri="{BB962C8B-B14F-4D97-AF65-F5344CB8AC3E}">
        <p14:creationId xmlns:p14="http://schemas.microsoft.com/office/powerpoint/2010/main" val="409886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35696" y="1391780"/>
            <a:ext cx="7200800" cy="2260848"/>
          </a:xfrm>
        </p:spPr>
        <p:txBody>
          <a:bodyPr/>
          <a:lstStyle/>
          <a:p>
            <a:pPr marL="0" indent="0">
              <a:buNone/>
            </a:pPr>
            <a:r>
              <a:rPr lang="fr-FR" sz="1600" b="1" dirty="0" smtClean="0"/>
              <a:t>Le </a:t>
            </a:r>
            <a:r>
              <a:rPr lang="fr-FR" sz="1600" b="1" dirty="0"/>
              <a:t>Voyage de Luna </a:t>
            </a:r>
            <a:r>
              <a:rPr lang="fr-FR" sz="1600" dirty="0"/>
              <a:t>Album</a:t>
            </a:r>
            <a:r>
              <a:rPr lang="fr-FR" sz="1600" b="1" dirty="0"/>
              <a:t> </a:t>
            </a:r>
            <a:r>
              <a:rPr lang="fr-FR" sz="1600" dirty="0"/>
              <a:t>– 7 novembre </a:t>
            </a:r>
            <a:r>
              <a:rPr lang="fr-FR" sz="1600" dirty="0" smtClean="0"/>
              <a:t>2002</a:t>
            </a:r>
            <a:r>
              <a:rPr lang="fr-FR" sz="1600" b="1" dirty="0"/>
              <a:t> </a:t>
            </a:r>
            <a:r>
              <a:rPr lang="fr-FR" sz="1600" b="1" dirty="0" smtClean="0"/>
              <a:t>- </a:t>
            </a:r>
            <a:r>
              <a:rPr lang="fr-FR" sz="1600" dirty="0" smtClean="0"/>
              <a:t>de</a:t>
            </a:r>
            <a:r>
              <a:rPr lang="fr-FR" sz="1600" dirty="0"/>
              <a:t> </a:t>
            </a:r>
            <a:r>
              <a:rPr lang="fr-FR" sz="1600" dirty="0">
                <a:hlinkClick r:id="rId2"/>
              </a:rPr>
              <a:t>Diane Barbara</a:t>
            </a:r>
            <a:r>
              <a:rPr lang="fr-FR" sz="1600" dirty="0"/>
              <a:t> (Auteur), </a:t>
            </a:r>
            <a:r>
              <a:rPr lang="fr-FR" sz="1600" dirty="0" err="1">
                <a:hlinkClick r:id="rId3"/>
              </a:rPr>
              <a:t>Frédérick</a:t>
            </a:r>
            <a:r>
              <a:rPr lang="fr-FR" sz="1600" dirty="0">
                <a:hlinkClick r:id="rId3"/>
              </a:rPr>
              <a:t> </a:t>
            </a:r>
            <a:r>
              <a:rPr lang="fr-FR" sz="1600" dirty="0" err="1">
                <a:hlinkClick r:id="rId3"/>
              </a:rPr>
              <a:t>Mansot</a:t>
            </a:r>
            <a:r>
              <a:rPr lang="fr-FR" sz="1600" dirty="0"/>
              <a:t> (Illustrations</a:t>
            </a:r>
            <a:r>
              <a:rPr lang="fr-FR" sz="1600" dirty="0" smtClean="0"/>
              <a:t>) Dés 7 ans</a:t>
            </a:r>
            <a:endParaRPr lang="fr-FR" sz="1600" dirty="0"/>
          </a:p>
          <a:p>
            <a:pPr marL="0" indent="0">
              <a:buNone/>
            </a:pPr>
            <a:r>
              <a:rPr lang="fr-FR" sz="1600" dirty="0" smtClean="0"/>
              <a:t>La </a:t>
            </a:r>
            <a:r>
              <a:rPr lang="fr-FR" sz="1600" dirty="0"/>
              <a:t>maman de Luna, l'héroïne de cette histoire, est atteinte d'une maladie héréditaire. Luna se demande si elle risque elle aussi d'avoir la même maladie. Au fil des pages et de son voyage, elle découvre que la maladie touche d'autres personnes de sa famille et trouve avec eux des réponses aux questions qu'elle se pose. A la fin du livre, certains mots compliqués sont expliqués. S'il y en a que tu ne comprends pas, tu peux, comme Luna, interroger tes parents ou des scientifiques, un généticien par exemple. Et maintenant, accompagne Luna, toi qui, comme elle, as envie de comprendre...</a:t>
            </a:r>
          </a:p>
        </p:txBody>
      </p:sp>
      <p:pic>
        <p:nvPicPr>
          <p:cNvPr id="4098" name="Picture 2" descr="https://images-na.ssl-images-amazon.com/images/I/518RVXD509L._SX320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66" y="1412776"/>
            <a:ext cx="1338858" cy="19708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uverture de l'alb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21" y="4149080"/>
            <a:ext cx="1666875" cy="16859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35696" y="4221088"/>
            <a:ext cx="7308304" cy="2062103"/>
          </a:xfrm>
          <a:prstGeom prst="rect">
            <a:avLst/>
          </a:prstGeom>
        </p:spPr>
        <p:txBody>
          <a:bodyPr wrap="square">
            <a:spAutoFit/>
          </a:bodyPr>
          <a:lstStyle/>
          <a:p>
            <a:r>
              <a:rPr lang="fr-FR" sz="1600" b="1" dirty="0"/>
              <a:t>Les albums </a:t>
            </a:r>
            <a:r>
              <a:rPr lang="fr-FR" sz="1600" b="1"/>
              <a:t>Félix </a:t>
            </a:r>
            <a:r>
              <a:rPr lang="fr-FR" sz="1600" b="1" smtClean="0"/>
              <a:t>Moyen-Finaud – dés 6 ans</a:t>
            </a:r>
            <a:endParaRPr lang="fr-FR" sz="1600" b="1" dirty="0"/>
          </a:p>
          <a:p>
            <a:r>
              <a:rPr lang="fr-FR" sz="1600" dirty="0" smtClean="0">
                <a:latin typeface="+mn-lt"/>
              </a:rPr>
              <a:t>Afin </a:t>
            </a:r>
            <a:r>
              <a:rPr lang="fr-FR" sz="1600" dirty="0">
                <a:latin typeface="+mn-lt"/>
              </a:rPr>
              <a:t>de mieux pouvoir apprivoiser, comprendre et supporter la fièvre méditerranéenne familiale, cet album a été conçu pour expliquer aux enfants cette drôle de maladie, pas si marrante que cela ! </a:t>
            </a:r>
          </a:p>
          <a:p>
            <a:r>
              <a:rPr lang="fr-FR" sz="1600" dirty="0" smtClean="0">
                <a:latin typeface="+mn-lt"/>
              </a:rPr>
              <a:t>C'est </a:t>
            </a:r>
            <a:r>
              <a:rPr lang="fr-FR" sz="1600" dirty="0">
                <a:latin typeface="+mn-lt"/>
              </a:rPr>
              <a:t>l'histoire de Félix Moyen Finaud, dit le Général </a:t>
            </a:r>
            <a:r>
              <a:rPr lang="fr-FR" sz="1600" dirty="0" smtClean="0">
                <a:latin typeface="+mn-lt"/>
              </a:rPr>
              <a:t>FMF.</a:t>
            </a:r>
            <a:endParaRPr lang="fr-FR" sz="1600" dirty="0">
              <a:latin typeface="+mn-lt"/>
            </a:endParaRPr>
          </a:p>
          <a:p>
            <a:r>
              <a:rPr lang="fr-FR" sz="1600" dirty="0">
                <a:latin typeface="+mn-lt"/>
              </a:rPr>
              <a:t>Cet album a été créé à l'initiative de l'association Française de la Fièvre Méditerranéenne Familiale et des Fièvres Récurrentes Héréditaires (AFFMF) et avec le soutien de la Fondation Groupama pour la santé.</a:t>
            </a:r>
          </a:p>
        </p:txBody>
      </p:sp>
      <p:sp>
        <p:nvSpPr>
          <p:cNvPr id="12" name="Titre 1"/>
          <p:cNvSpPr txBox="1">
            <a:spLocks/>
          </p:cNvSpPr>
          <p:nvPr/>
        </p:nvSpPr>
        <p:spPr bwMode="auto">
          <a:xfrm>
            <a:off x="52249" y="193367"/>
            <a:ext cx="8686800" cy="9941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17375E"/>
                </a:solidFill>
                <a:latin typeface="+mj-lt"/>
                <a:ea typeface="+mj-ea"/>
                <a:cs typeface="+mj-cs"/>
              </a:defRPr>
            </a:lvl1pPr>
            <a:lvl2pPr algn="ctr" rtl="0" eaLnBrk="0" fontAlgn="base" hangingPunct="0">
              <a:spcBef>
                <a:spcPct val="0"/>
              </a:spcBef>
              <a:spcAft>
                <a:spcPct val="0"/>
              </a:spcAft>
              <a:defRPr sz="4400">
                <a:solidFill>
                  <a:srgbClr val="17375E"/>
                </a:solidFill>
                <a:latin typeface="Calibri" pitchFamily="34" charset="0"/>
              </a:defRPr>
            </a:lvl2pPr>
            <a:lvl3pPr algn="ctr" rtl="0" eaLnBrk="0" fontAlgn="base" hangingPunct="0">
              <a:spcBef>
                <a:spcPct val="0"/>
              </a:spcBef>
              <a:spcAft>
                <a:spcPct val="0"/>
              </a:spcAft>
              <a:defRPr sz="4400">
                <a:solidFill>
                  <a:srgbClr val="17375E"/>
                </a:solidFill>
                <a:latin typeface="Calibri" pitchFamily="34" charset="0"/>
              </a:defRPr>
            </a:lvl3pPr>
            <a:lvl4pPr algn="ctr" rtl="0" eaLnBrk="0" fontAlgn="base" hangingPunct="0">
              <a:spcBef>
                <a:spcPct val="0"/>
              </a:spcBef>
              <a:spcAft>
                <a:spcPct val="0"/>
              </a:spcAft>
              <a:defRPr sz="4400">
                <a:solidFill>
                  <a:srgbClr val="17375E"/>
                </a:solidFill>
                <a:latin typeface="Calibri" pitchFamily="34" charset="0"/>
              </a:defRPr>
            </a:lvl4pPr>
            <a:lvl5pPr algn="ctr" rtl="0" eaLnBrk="0" fontAlgn="base" hangingPunct="0">
              <a:spcBef>
                <a:spcPct val="0"/>
              </a:spcBef>
              <a:spcAft>
                <a:spcPct val="0"/>
              </a:spcAft>
              <a:defRPr sz="4400">
                <a:solidFill>
                  <a:srgbClr val="17375E"/>
                </a:solidFill>
                <a:latin typeface="Calibri" pitchFamily="34" charset="0"/>
              </a:defRPr>
            </a:lvl5pPr>
            <a:lvl6pPr marL="457200" algn="ctr" rtl="0" fontAlgn="base">
              <a:spcBef>
                <a:spcPct val="0"/>
              </a:spcBef>
              <a:spcAft>
                <a:spcPct val="0"/>
              </a:spcAft>
              <a:defRPr sz="4400">
                <a:solidFill>
                  <a:srgbClr val="17375E"/>
                </a:solidFill>
                <a:latin typeface="Calibri" pitchFamily="34" charset="0"/>
              </a:defRPr>
            </a:lvl6pPr>
            <a:lvl7pPr marL="914400" algn="ctr" rtl="0" fontAlgn="base">
              <a:spcBef>
                <a:spcPct val="0"/>
              </a:spcBef>
              <a:spcAft>
                <a:spcPct val="0"/>
              </a:spcAft>
              <a:defRPr sz="4400">
                <a:solidFill>
                  <a:srgbClr val="17375E"/>
                </a:solidFill>
                <a:latin typeface="Calibri" pitchFamily="34" charset="0"/>
              </a:defRPr>
            </a:lvl7pPr>
            <a:lvl8pPr marL="1371600" algn="ctr" rtl="0" fontAlgn="base">
              <a:spcBef>
                <a:spcPct val="0"/>
              </a:spcBef>
              <a:spcAft>
                <a:spcPct val="0"/>
              </a:spcAft>
              <a:defRPr sz="4400">
                <a:solidFill>
                  <a:srgbClr val="17375E"/>
                </a:solidFill>
                <a:latin typeface="Calibri" pitchFamily="34" charset="0"/>
              </a:defRPr>
            </a:lvl8pPr>
            <a:lvl9pPr marL="1828800" algn="ctr" rtl="0" fontAlgn="base">
              <a:spcBef>
                <a:spcPct val="0"/>
              </a:spcBef>
              <a:spcAft>
                <a:spcPct val="0"/>
              </a:spcAft>
              <a:defRPr sz="4400">
                <a:solidFill>
                  <a:srgbClr val="17375E"/>
                </a:solidFill>
                <a:latin typeface="Calibri" pitchFamily="34" charset="0"/>
              </a:defRPr>
            </a:lvl9pPr>
          </a:lstStyle>
          <a:p>
            <a:r>
              <a:rPr lang="fr-FR" sz="3600" dirty="0" smtClean="0"/>
              <a:t>Autres pistes sur le thème des maladies  rares – du handicap – de la différence  </a:t>
            </a:r>
            <a:endParaRPr lang="fr-FR" sz="3600" dirty="0"/>
          </a:p>
        </p:txBody>
      </p:sp>
      <p:pic>
        <p:nvPicPr>
          <p:cNvPr id="4101" name="Picture 5" descr="couverture de l'alb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66875"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985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8686800" cy="994122"/>
          </a:xfrm>
        </p:spPr>
        <p:txBody>
          <a:bodyPr/>
          <a:lstStyle/>
          <a:p>
            <a:r>
              <a:rPr lang="fr-FR" sz="3600" dirty="0" smtClean="0"/>
              <a:t>Autres pistes sur le thème des maladies  rares – du handicap – de la différence  </a:t>
            </a:r>
            <a:endParaRPr lang="fr-FR" sz="3600" dirty="0"/>
          </a:p>
        </p:txBody>
      </p:sp>
      <p:sp>
        <p:nvSpPr>
          <p:cNvPr id="3" name="Espace réservé du contenu 2"/>
          <p:cNvSpPr>
            <a:spLocks noGrp="1"/>
          </p:cNvSpPr>
          <p:nvPr>
            <p:ph idx="1"/>
          </p:nvPr>
        </p:nvSpPr>
        <p:spPr>
          <a:xfrm>
            <a:off x="2267744" y="1301843"/>
            <a:ext cx="6203032" cy="1911133"/>
          </a:xfrm>
        </p:spPr>
        <p:txBody>
          <a:bodyPr/>
          <a:lstStyle/>
          <a:p>
            <a:pPr marL="0" indent="0">
              <a:buNone/>
            </a:pPr>
            <a:r>
              <a:rPr lang="fr-FR" sz="1800" b="1" dirty="0"/>
              <a:t>L'</a:t>
            </a:r>
            <a:r>
              <a:rPr lang="fr-FR" sz="1800" b="1" dirty="0" err="1"/>
              <a:t>enfaon</a:t>
            </a:r>
            <a:r>
              <a:rPr lang="fr-FR" sz="1800" b="1" dirty="0"/>
              <a:t> – Éric </a:t>
            </a:r>
            <a:r>
              <a:rPr lang="fr-FR" sz="1800" b="1" dirty="0" smtClean="0"/>
              <a:t>Simard – A partir de 9 ans</a:t>
            </a:r>
            <a:endParaRPr lang="fr-FR" sz="1800" b="1" dirty="0"/>
          </a:p>
          <a:p>
            <a:pPr marL="0" indent="0">
              <a:buNone/>
            </a:pPr>
            <a:r>
              <a:rPr lang="fr-FR" sz="1600" dirty="0"/>
              <a:t>Tous les enfants étaient accompagnés de leurs parents. Tous sauf lui. Lorsqu'un oiseau passait au-dessus de l'école, il levait la tête et le suivait des yeux. Ses yeux... Je me souviens qu'ils étaient larges, très larges, plus larges que tous ceux des enfants qui jouaient dans la cour. Il y a un nouveau dans la classe de Leïla. Mais L'</a:t>
            </a:r>
            <a:r>
              <a:rPr lang="fr-FR" sz="1600" dirty="0" err="1"/>
              <a:t>enfaon</a:t>
            </a:r>
            <a:r>
              <a:rPr lang="fr-FR" sz="1600" dirty="0"/>
              <a:t> n'est pas un élève comme les autres, il vient du CHGM, le Centre des Humains Génétiquement Modifiés.</a:t>
            </a:r>
          </a:p>
        </p:txBody>
      </p:sp>
      <p:sp>
        <p:nvSpPr>
          <p:cNvPr id="5" name="Rectangle 4"/>
          <p:cNvSpPr/>
          <p:nvPr/>
        </p:nvSpPr>
        <p:spPr>
          <a:xfrm>
            <a:off x="2267744" y="3503235"/>
            <a:ext cx="6203032" cy="3354765"/>
          </a:xfrm>
          <a:prstGeom prst="rect">
            <a:avLst/>
          </a:prstGeom>
        </p:spPr>
        <p:txBody>
          <a:bodyPr wrap="square">
            <a:spAutoFit/>
          </a:bodyPr>
          <a:lstStyle/>
          <a:p>
            <a:r>
              <a:rPr lang="fr-FR" b="1" dirty="0">
                <a:latin typeface="+mn-lt"/>
                <a:cs typeface="+mn-cs"/>
              </a:rPr>
              <a:t>Dans les yeux de Léna - </a:t>
            </a:r>
            <a:r>
              <a:rPr lang="fr-FR" b="1" dirty="0" smtClean="0">
                <a:latin typeface="+mn-lt"/>
                <a:cs typeface="+mn-cs"/>
              </a:rPr>
              <a:t> Roxane Marie </a:t>
            </a:r>
            <a:r>
              <a:rPr lang="fr-FR" b="1" dirty="0" err="1" smtClean="0">
                <a:latin typeface="+mn-lt"/>
                <a:cs typeface="+mn-cs"/>
              </a:rPr>
              <a:t>Galliez</a:t>
            </a:r>
            <a:r>
              <a:rPr lang="fr-FR" b="1" dirty="0">
                <a:latin typeface="+mn-lt"/>
                <a:cs typeface="+mn-cs"/>
              </a:rPr>
              <a:t> (Auteur</a:t>
            </a:r>
            <a:r>
              <a:rPr lang="fr-FR" b="1" dirty="0" smtClean="0">
                <a:latin typeface="+mn-lt"/>
                <a:cs typeface="+mn-cs"/>
              </a:rPr>
              <a:t>) Justine </a:t>
            </a:r>
            <a:r>
              <a:rPr lang="fr-FR" b="1" dirty="0" err="1" smtClean="0">
                <a:latin typeface="+mn-lt"/>
                <a:cs typeface="+mn-cs"/>
              </a:rPr>
              <a:t>Brax</a:t>
            </a:r>
            <a:r>
              <a:rPr lang="fr-FR" b="1" dirty="0" smtClean="0">
                <a:latin typeface="+mn-lt"/>
                <a:cs typeface="+mn-cs"/>
              </a:rPr>
              <a:t> (illustration)</a:t>
            </a:r>
            <a:r>
              <a:rPr lang="fr-FR" b="1" dirty="0">
                <a:latin typeface="+mn-lt"/>
                <a:cs typeface="+mn-cs"/>
              </a:rPr>
              <a:t> </a:t>
            </a:r>
            <a:r>
              <a:rPr lang="fr-FR" b="1" dirty="0" smtClean="0">
                <a:latin typeface="+mn-lt"/>
                <a:cs typeface="+mn-cs"/>
              </a:rPr>
              <a:t>- Entre 6-9 ans</a:t>
            </a:r>
            <a:endParaRPr lang="fr-FR" b="1" dirty="0">
              <a:latin typeface="+mn-lt"/>
              <a:cs typeface="+mn-cs"/>
            </a:endParaRPr>
          </a:p>
          <a:p>
            <a:r>
              <a:rPr lang="fr-FR" sz="1600" dirty="0">
                <a:latin typeface="+mn-lt"/>
                <a:cs typeface="+mn-cs"/>
              </a:rPr>
              <a:t>Dans les yeux de Léna, le monde s'arrête parfois. Car Léna vit dans son propre univers, loin des autres. En levant le voile sur le syndrome de </a:t>
            </a:r>
            <a:r>
              <a:rPr lang="fr-FR" sz="1600" dirty="0" err="1">
                <a:latin typeface="+mn-lt"/>
                <a:cs typeface="+mn-cs"/>
              </a:rPr>
              <a:t>Rett</a:t>
            </a:r>
            <a:r>
              <a:rPr lang="fr-FR" sz="1600" dirty="0">
                <a:latin typeface="+mn-lt"/>
                <a:cs typeface="+mn-cs"/>
              </a:rPr>
              <a:t>, une maladie rare d'origine génétique, ce conte poétique, touchant et rempli d'amour présente de façon très personnelle la différence et le handicap. Dans les yeux de Léna, invite, par le biais d'un conte poétique à renouveler le regard que nous portons sur la personne handicapée et, plus largement, sur ceux qui nous troublent par leurs différences. Dans les yeux de Léna, propose plusieurs niveaux de lecture, le premier, évident est celui d'un conte onirique. Le second est métaphorique, Dans les yeux de Léna, c'est la mise en scène poétique d'un handicap bien réel : le syndrome de </a:t>
            </a:r>
            <a:r>
              <a:rPr lang="fr-FR" sz="1600" dirty="0" err="1">
                <a:latin typeface="+mn-lt"/>
                <a:cs typeface="+mn-cs"/>
              </a:rPr>
              <a:t>Rett</a:t>
            </a:r>
            <a:r>
              <a:rPr lang="fr-FR" sz="1600" dirty="0">
                <a:latin typeface="+mn-lt"/>
                <a:cs typeface="+mn-cs"/>
              </a:rPr>
              <a:t>.</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433" y="1428551"/>
            <a:ext cx="1278247" cy="1922176"/>
          </a:xfrm>
          <a:prstGeom prst="rect">
            <a:avLst/>
          </a:prstGeo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l="14910" r="15507"/>
          <a:stretch/>
        </p:blipFill>
        <p:spPr>
          <a:xfrm>
            <a:off x="251520" y="3679313"/>
            <a:ext cx="1870417" cy="2688066"/>
          </a:xfrm>
          <a:prstGeom prst="rect">
            <a:avLst/>
          </a:prstGeom>
        </p:spPr>
      </p:pic>
    </p:spTree>
    <p:extLst>
      <p:ext uri="{BB962C8B-B14F-4D97-AF65-F5344CB8AC3E}">
        <p14:creationId xmlns:p14="http://schemas.microsoft.com/office/powerpoint/2010/main" val="902249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8686800" cy="994122"/>
          </a:xfrm>
        </p:spPr>
        <p:txBody>
          <a:bodyPr/>
          <a:lstStyle/>
          <a:p>
            <a:r>
              <a:rPr lang="fr-FR" sz="3600" dirty="0" smtClean="0"/>
              <a:t>Autres pistes sur le thème des maladies  rares – du handicap – de la différence  </a:t>
            </a:r>
            <a:endParaRPr lang="fr-FR" sz="3600" dirty="0"/>
          </a:p>
        </p:txBody>
      </p:sp>
      <p:sp>
        <p:nvSpPr>
          <p:cNvPr id="3" name="Espace réservé du contenu 2"/>
          <p:cNvSpPr>
            <a:spLocks noGrp="1"/>
          </p:cNvSpPr>
          <p:nvPr>
            <p:ph idx="1"/>
          </p:nvPr>
        </p:nvSpPr>
        <p:spPr>
          <a:xfrm>
            <a:off x="2267744" y="1301843"/>
            <a:ext cx="6203032" cy="1911133"/>
          </a:xfrm>
        </p:spPr>
        <p:txBody>
          <a:bodyPr/>
          <a:lstStyle/>
          <a:p>
            <a:pPr marL="0" indent="0">
              <a:buNone/>
            </a:pPr>
            <a:r>
              <a:rPr lang="fr-FR" sz="1800" b="1" dirty="0" smtClean="0"/>
              <a:t>La princesse Palatine  </a:t>
            </a:r>
            <a:r>
              <a:rPr lang="fr-FR" sz="1800" b="1" dirty="0"/>
              <a:t>– </a:t>
            </a:r>
            <a:r>
              <a:rPr lang="fr-FR" sz="1800" b="1" dirty="0" smtClean="0"/>
              <a:t>Lorette Berger – dés 6 ans</a:t>
            </a:r>
            <a:endParaRPr lang="fr-FR" sz="1800" b="1" dirty="0"/>
          </a:p>
          <a:p>
            <a:pPr marL="0" indent="0">
              <a:buNone/>
            </a:pPr>
            <a:r>
              <a:rPr lang="fr-FR" sz="1600" dirty="0"/>
              <a:t>Dans un univers moderne et poétique inspiré du conte traditionnel, </a:t>
            </a:r>
            <a:r>
              <a:rPr lang="fr-FR" sz="1600" i="1" dirty="0"/>
              <a:t>La princesse Palatine</a:t>
            </a:r>
            <a:r>
              <a:rPr lang="fr-FR" sz="1600" dirty="0"/>
              <a:t>,  nous raconte l’histoire d’une petite fille  pas tout à fait comme les autres…</a:t>
            </a:r>
          </a:p>
        </p:txBody>
      </p:sp>
      <p:sp>
        <p:nvSpPr>
          <p:cNvPr id="5" name="Rectangle 4"/>
          <p:cNvSpPr/>
          <p:nvPr/>
        </p:nvSpPr>
        <p:spPr>
          <a:xfrm>
            <a:off x="2267744" y="3645024"/>
            <a:ext cx="6203032" cy="1107996"/>
          </a:xfrm>
          <a:prstGeom prst="rect">
            <a:avLst/>
          </a:prstGeom>
        </p:spPr>
        <p:txBody>
          <a:bodyPr wrap="square">
            <a:spAutoFit/>
          </a:bodyPr>
          <a:lstStyle/>
          <a:p>
            <a:r>
              <a:rPr lang="fr-FR" b="1" dirty="0">
                <a:latin typeface="+mn-lt"/>
                <a:cs typeface="+mn-cs"/>
              </a:rPr>
              <a:t>Alice sourit -  Jeanne </a:t>
            </a:r>
            <a:r>
              <a:rPr lang="fr-FR" b="1" dirty="0" smtClean="0">
                <a:latin typeface="+mn-lt"/>
                <a:cs typeface="+mn-cs"/>
              </a:rPr>
              <a:t>Willis</a:t>
            </a:r>
            <a:r>
              <a:rPr lang="fr-FR" b="1" dirty="0">
                <a:latin typeface="+mn-lt"/>
                <a:cs typeface="+mn-cs"/>
              </a:rPr>
              <a:t> (</a:t>
            </a:r>
            <a:r>
              <a:rPr lang="fr-FR" b="1" dirty="0" smtClean="0">
                <a:latin typeface="+mn-lt"/>
                <a:cs typeface="+mn-cs"/>
              </a:rPr>
              <a:t>Auteur)</a:t>
            </a:r>
            <a:r>
              <a:rPr lang="fr-FR" b="1" dirty="0">
                <a:latin typeface="+mn-lt"/>
                <a:cs typeface="+mn-cs"/>
              </a:rPr>
              <a:t> </a:t>
            </a:r>
            <a:r>
              <a:rPr lang="fr-FR" b="1" dirty="0" smtClean="0">
                <a:latin typeface="+mn-lt"/>
                <a:cs typeface="+mn-cs"/>
              </a:rPr>
              <a:t>- Dés 3 ans</a:t>
            </a:r>
            <a:endParaRPr lang="fr-FR" b="1" dirty="0">
              <a:latin typeface="+mn-lt"/>
              <a:cs typeface="+mn-cs"/>
            </a:endParaRPr>
          </a:p>
          <a:p>
            <a:r>
              <a:rPr lang="fr-FR" sz="1600" dirty="0"/>
              <a:t>Alice rit, Alice chante, Alice monte à cheval, Alice se balance, Alice est fière, Alice boude, Alice est contente... Voilà Alice, elle est comme ça, tout simplement, comme toi et moi.</a:t>
            </a:r>
            <a:endParaRPr lang="fr-FR" sz="1600" dirty="0">
              <a:latin typeface="+mn-lt"/>
              <a:cs typeface="+mn-cs"/>
            </a:endParaRP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13286" r="13339"/>
          <a:stretch/>
        </p:blipFill>
        <p:spPr>
          <a:xfrm>
            <a:off x="253311" y="1301843"/>
            <a:ext cx="1654393" cy="2254695"/>
          </a:xfrm>
          <a:prstGeom prst="rect">
            <a:avLst/>
          </a:prstGeo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l="16647" r="14424"/>
          <a:stretch/>
        </p:blipFill>
        <p:spPr>
          <a:xfrm>
            <a:off x="253311" y="3765144"/>
            <a:ext cx="1654393" cy="2400160"/>
          </a:xfrm>
          <a:prstGeom prst="rect">
            <a:avLst/>
          </a:prstGeom>
        </p:spPr>
      </p:pic>
    </p:spTree>
    <p:extLst>
      <p:ext uri="{BB962C8B-B14F-4D97-AF65-F5344CB8AC3E}">
        <p14:creationId xmlns:p14="http://schemas.microsoft.com/office/powerpoint/2010/main" val="182144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47664" y="1340769"/>
            <a:ext cx="6552728" cy="2016224"/>
          </a:xfrm>
        </p:spPr>
        <p:txBody>
          <a:bodyPr/>
          <a:lstStyle/>
          <a:p>
            <a:pPr marL="0" indent="0">
              <a:buNone/>
            </a:pPr>
            <a:r>
              <a:rPr lang="fr-FR" sz="1600" b="1" dirty="0"/>
              <a:t>"L'Enfant Magique", livre de Christine </a:t>
            </a:r>
            <a:r>
              <a:rPr lang="fr-FR" sz="1600" b="1" dirty="0" err="1" smtClean="0"/>
              <a:t>Doppio</a:t>
            </a:r>
            <a:r>
              <a:rPr lang="fr-FR" sz="1600" b="1" dirty="0" smtClean="0"/>
              <a:t> -</a:t>
            </a:r>
            <a:r>
              <a:rPr lang="fr-FR" sz="1600" dirty="0"/>
              <a:t>Cet ouvrage illustré est un support de sensibilisation à la différence. Il peut être lu en famille, ou en classe primaire</a:t>
            </a:r>
            <a:r>
              <a:rPr lang="fr-FR" sz="1600" dirty="0" smtClean="0"/>
              <a:t>. « </a:t>
            </a:r>
            <a:r>
              <a:rPr lang="fr-FR" sz="1600" i="1" dirty="0"/>
              <a:t>Comment faire face à l’annonce d’un diagnostic tel que le syndrome de Williams </a:t>
            </a:r>
            <a:r>
              <a:rPr lang="fr-FR" sz="1600" i="1" dirty="0" smtClean="0"/>
              <a:t>? En </a:t>
            </a:r>
            <a:r>
              <a:rPr lang="fr-FR" sz="1600" i="1" dirty="0"/>
              <a:t>cheminant, petit à petit, le ciel s’est découvert; En réaction, j’ai mis en couleurs la magie de </a:t>
            </a:r>
            <a:r>
              <a:rPr lang="fr-FR" sz="1600" i="1" dirty="0" smtClean="0"/>
              <a:t>mon </a:t>
            </a:r>
            <a:r>
              <a:rPr lang="fr-FR" sz="1600" i="1" dirty="0"/>
              <a:t>enfant</a:t>
            </a:r>
            <a:r>
              <a:rPr lang="fr-FR" sz="1600" i="1" dirty="0" smtClean="0"/>
              <a:t>. Sur </a:t>
            </a:r>
            <a:r>
              <a:rPr lang="fr-FR" sz="1600" i="1" dirty="0"/>
              <a:t>les couleurs , des mots se sont posés</a:t>
            </a:r>
            <a:r>
              <a:rPr lang="fr-FR" sz="1600" i="1" dirty="0" smtClean="0"/>
              <a:t>. Un </a:t>
            </a:r>
            <a:r>
              <a:rPr lang="fr-FR" sz="1600" i="1" dirty="0"/>
              <a:t>livre est né, une belle aventure avec, aux côtés de l’association</a:t>
            </a:r>
            <a:r>
              <a:rPr lang="fr-FR" sz="1600" i="1" dirty="0" smtClean="0"/>
              <a:t>. Je </a:t>
            </a:r>
            <a:r>
              <a:rPr lang="fr-FR" sz="1600" i="1" dirty="0"/>
              <a:t>vous invite à découvrir l’univers de ces enfants qui transforment nos vies: nos enfants magiques </a:t>
            </a:r>
            <a:r>
              <a:rPr lang="fr-FR" sz="1600" i="1" dirty="0" smtClean="0"/>
              <a:t>! »</a:t>
            </a:r>
            <a:endParaRPr lang="fr-FR" sz="1600" b="1" dirty="0"/>
          </a:p>
          <a:p>
            <a:pPr marL="0" indent="0">
              <a:buNone/>
            </a:pPr>
            <a:endParaRPr lang="fr-FR" dirty="0"/>
          </a:p>
        </p:txBody>
      </p:sp>
      <p:pic>
        <p:nvPicPr>
          <p:cNvPr id="5122"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1283323" cy="1626890"/>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txBox="1">
            <a:spLocks/>
          </p:cNvSpPr>
          <p:nvPr/>
        </p:nvSpPr>
        <p:spPr bwMode="auto">
          <a:xfrm>
            <a:off x="52249" y="193367"/>
            <a:ext cx="8686800" cy="9941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17375E"/>
                </a:solidFill>
                <a:latin typeface="+mj-lt"/>
                <a:ea typeface="+mj-ea"/>
                <a:cs typeface="+mj-cs"/>
              </a:defRPr>
            </a:lvl1pPr>
            <a:lvl2pPr algn="ctr" rtl="0" eaLnBrk="0" fontAlgn="base" hangingPunct="0">
              <a:spcBef>
                <a:spcPct val="0"/>
              </a:spcBef>
              <a:spcAft>
                <a:spcPct val="0"/>
              </a:spcAft>
              <a:defRPr sz="4400">
                <a:solidFill>
                  <a:srgbClr val="17375E"/>
                </a:solidFill>
                <a:latin typeface="Calibri" pitchFamily="34" charset="0"/>
              </a:defRPr>
            </a:lvl2pPr>
            <a:lvl3pPr algn="ctr" rtl="0" eaLnBrk="0" fontAlgn="base" hangingPunct="0">
              <a:spcBef>
                <a:spcPct val="0"/>
              </a:spcBef>
              <a:spcAft>
                <a:spcPct val="0"/>
              </a:spcAft>
              <a:defRPr sz="4400">
                <a:solidFill>
                  <a:srgbClr val="17375E"/>
                </a:solidFill>
                <a:latin typeface="Calibri" pitchFamily="34" charset="0"/>
              </a:defRPr>
            </a:lvl3pPr>
            <a:lvl4pPr algn="ctr" rtl="0" eaLnBrk="0" fontAlgn="base" hangingPunct="0">
              <a:spcBef>
                <a:spcPct val="0"/>
              </a:spcBef>
              <a:spcAft>
                <a:spcPct val="0"/>
              </a:spcAft>
              <a:defRPr sz="4400">
                <a:solidFill>
                  <a:srgbClr val="17375E"/>
                </a:solidFill>
                <a:latin typeface="Calibri" pitchFamily="34" charset="0"/>
              </a:defRPr>
            </a:lvl4pPr>
            <a:lvl5pPr algn="ctr" rtl="0" eaLnBrk="0" fontAlgn="base" hangingPunct="0">
              <a:spcBef>
                <a:spcPct val="0"/>
              </a:spcBef>
              <a:spcAft>
                <a:spcPct val="0"/>
              </a:spcAft>
              <a:defRPr sz="4400">
                <a:solidFill>
                  <a:srgbClr val="17375E"/>
                </a:solidFill>
                <a:latin typeface="Calibri" pitchFamily="34" charset="0"/>
              </a:defRPr>
            </a:lvl5pPr>
            <a:lvl6pPr marL="457200" algn="ctr" rtl="0" fontAlgn="base">
              <a:spcBef>
                <a:spcPct val="0"/>
              </a:spcBef>
              <a:spcAft>
                <a:spcPct val="0"/>
              </a:spcAft>
              <a:defRPr sz="4400">
                <a:solidFill>
                  <a:srgbClr val="17375E"/>
                </a:solidFill>
                <a:latin typeface="Calibri" pitchFamily="34" charset="0"/>
              </a:defRPr>
            </a:lvl6pPr>
            <a:lvl7pPr marL="914400" algn="ctr" rtl="0" fontAlgn="base">
              <a:spcBef>
                <a:spcPct val="0"/>
              </a:spcBef>
              <a:spcAft>
                <a:spcPct val="0"/>
              </a:spcAft>
              <a:defRPr sz="4400">
                <a:solidFill>
                  <a:srgbClr val="17375E"/>
                </a:solidFill>
                <a:latin typeface="Calibri" pitchFamily="34" charset="0"/>
              </a:defRPr>
            </a:lvl7pPr>
            <a:lvl8pPr marL="1371600" algn="ctr" rtl="0" fontAlgn="base">
              <a:spcBef>
                <a:spcPct val="0"/>
              </a:spcBef>
              <a:spcAft>
                <a:spcPct val="0"/>
              </a:spcAft>
              <a:defRPr sz="4400">
                <a:solidFill>
                  <a:srgbClr val="17375E"/>
                </a:solidFill>
                <a:latin typeface="Calibri" pitchFamily="34" charset="0"/>
              </a:defRPr>
            </a:lvl8pPr>
            <a:lvl9pPr marL="1828800" algn="ctr" rtl="0" fontAlgn="base">
              <a:spcBef>
                <a:spcPct val="0"/>
              </a:spcBef>
              <a:spcAft>
                <a:spcPct val="0"/>
              </a:spcAft>
              <a:defRPr sz="4400">
                <a:solidFill>
                  <a:srgbClr val="17375E"/>
                </a:solidFill>
                <a:latin typeface="Calibri" pitchFamily="34" charset="0"/>
              </a:defRPr>
            </a:lvl9pPr>
          </a:lstStyle>
          <a:p>
            <a:r>
              <a:rPr lang="fr-FR" sz="3600" dirty="0" smtClean="0"/>
              <a:t>Autres pistes sur le thème des maladies  rares – du handicap – de la différence  </a:t>
            </a:r>
            <a:endParaRPr lang="fr-FR" sz="3600" dirty="0"/>
          </a:p>
        </p:txBody>
      </p:sp>
    </p:spTree>
    <p:extLst>
      <p:ext uri="{BB962C8B-B14F-4D97-AF65-F5344CB8AC3E}">
        <p14:creationId xmlns:p14="http://schemas.microsoft.com/office/powerpoint/2010/main" val="111334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916832"/>
            <a:ext cx="7772400" cy="1470025"/>
          </a:xfrm>
        </p:spPr>
        <p:txBody>
          <a:bodyPr/>
          <a:lstStyle/>
          <a:p>
            <a:r>
              <a:rPr lang="fr-FR" dirty="0" smtClean="0"/>
              <a:t>Sensibilisation </a:t>
            </a:r>
            <a:br>
              <a:rPr lang="fr-FR" dirty="0" smtClean="0"/>
            </a:br>
            <a:r>
              <a:rPr lang="fr-FR" dirty="0" smtClean="0"/>
              <a:t>des maladies rares </a:t>
            </a:r>
            <a:br>
              <a:rPr lang="fr-FR" dirty="0" smtClean="0"/>
            </a:br>
            <a:r>
              <a:rPr lang="fr-FR" dirty="0" smtClean="0"/>
              <a:t>au secondaire</a:t>
            </a:r>
            <a:endParaRPr lang="fr-FR" dirty="0"/>
          </a:p>
        </p:txBody>
      </p:sp>
    </p:spTree>
    <p:extLst>
      <p:ext uri="{BB962C8B-B14F-4D97-AF65-F5344CB8AC3E}">
        <p14:creationId xmlns:p14="http://schemas.microsoft.com/office/powerpoint/2010/main" val="44256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incontournables </a:t>
            </a:r>
            <a:endParaRPr lang="fr-FR" dirty="0"/>
          </a:p>
        </p:txBody>
      </p:sp>
      <p:sp>
        <p:nvSpPr>
          <p:cNvPr id="3" name="Espace réservé du contenu 2"/>
          <p:cNvSpPr>
            <a:spLocks noGrp="1"/>
          </p:cNvSpPr>
          <p:nvPr>
            <p:ph idx="1"/>
          </p:nvPr>
        </p:nvSpPr>
        <p:spPr>
          <a:xfrm>
            <a:off x="107504" y="1268760"/>
            <a:ext cx="9036496" cy="4857403"/>
          </a:xfrm>
        </p:spPr>
        <p:txBody>
          <a:bodyPr/>
          <a:lstStyle/>
          <a:p>
            <a:r>
              <a:rPr lang="fr-FR" sz="2400" dirty="0" smtClean="0">
                <a:solidFill>
                  <a:schemeClr val="accent6">
                    <a:lumMod val="75000"/>
                  </a:schemeClr>
                </a:solidFill>
              </a:rPr>
              <a:t>Prendre contact avec les écoles ou la Mairie pour les activités en centres de loisirs </a:t>
            </a:r>
          </a:p>
          <a:p>
            <a:r>
              <a:rPr lang="fr-FR" sz="2400" dirty="0" smtClean="0">
                <a:solidFill>
                  <a:srgbClr val="0070C0"/>
                </a:solidFill>
              </a:rPr>
              <a:t>Préparer en amont avec l’enseignant(e) l’intervention, expliquer le déroulé </a:t>
            </a:r>
          </a:p>
          <a:p>
            <a:r>
              <a:rPr lang="fr-FR" sz="2400" dirty="0" smtClean="0">
                <a:solidFill>
                  <a:schemeClr val="accent6">
                    <a:lumMod val="75000"/>
                  </a:schemeClr>
                </a:solidFill>
              </a:rPr>
              <a:t>Inviter les professionnels de santé de l’école : </a:t>
            </a:r>
            <a:r>
              <a:rPr lang="fr-FR" sz="2400" dirty="0" smtClean="0">
                <a:solidFill>
                  <a:schemeClr val="accent6">
                    <a:lumMod val="75000"/>
                  </a:schemeClr>
                </a:solidFill>
              </a:rPr>
              <a:t>AVS, </a:t>
            </a:r>
            <a:r>
              <a:rPr lang="fr-FR" sz="2400" dirty="0" smtClean="0">
                <a:solidFill>
                  <a:schemeClr val="accent6">
                    <a:lumMod val="75000"/>
                  </a:schemeClr>
                </a:solidFill>
              </a:rPr>
              <a:t>infirmière</a:t>
            </a:r>
            <a:r>
              <a:rPr lang="fr-FR" sz="2400" dirty="0" smtClean="0">
                <a:solidFill>
                  <a:schemeClr val="accent6">
                    <a:lumMod val="75000"/>
                  </a:schemeClr>
                </a:solidFill>
              </a:rPr>
              <a:t>, médecin, psychologue…</a:t>
            </a:r>
          </a:p>
          <a:p>
            <a:r>
              <a:rPr lang="fr-FR" sz="2400" dirty="0" smtClean="0">
                <a:solidFill>
                  <a:srgbClr val="0070C0"/>
                </a:solidFill>
              </a:rPr>
              <a:t>Inviter les parents (si parents concernés)</a:t>
            </a:r>
          </a:p>
          <a:p>
            <a:r>
              <a:rPr lang="fr-FR" sz="2400" dirty="0" smtClean="0">
                <a:solidFill>
                  <a:schemeClr val="accent6">
                    <a:lumMod val="75000"/>
                  </a:schemeClr>
                </a:solidFill>
              </a:rPr>
              <a:t>Intervention : durée max de 2h (exposé et échanges)</a:t>
            </a:r>
          </a:p>
          <a:p>
            <a:r>
              <a:rPr lang="fr-FR" sz="2400" dirty="0" smtClean="0">
                <a:solidFill>
                  <a:srgbClr val="0070C0"/>
                </a:solidFill>
              </a:rPr>
              <a:t>Matériel à prévoir : ordinateur + vidéoprojecteur</a:t>
            </a:r>
            <a:endParaRPr lang="fr-FR" sz="2400" dirty="0">
              <a:solidFill>
                <a:srgbClr val="0070C0"/>
              </a:solidFill>
            </a:endParaRPr>
          </a:p>
          <a:p>
            <a:r>
              <a:rPr lang="fr-FR" sz="2400" dirty="0" smtClean="0">
                <a:solidFill>
                  <a:schemeClr val="accent6">
                    <a:lumMod val="75000"/>
                  </a:schemeClr>
                </a:solidFill>
              </a:rPr>
              <a:t>Prévoir si vous le souhaitez 1 </a:t>
            </a:r>
            <a:r>
              <a:rPr lang="fr-FR" sz="2400" dirty="0" smtClean="0">
                <a:solidFill>
                  <a:schemeClr val="accent6">
                    <a:lumMod val="75000"/>
                  </a:schemeClr>
                </a:solidFill>
              </a:rPr>
              <a:t>témoin concerné par une MR </a:t>
            </a:r>
          </a:p>
          <a:p>
            <a:r>
              <a:rPr lang="fr-FR" sz="2400" dirty="0" smtClean="0">
                <a:solidFill>
                  <a:srgbClr val="0070C0"/>
                </a:solidFill>
              </a:rPr>
              <a:t>Proposer un quizz </a:t>
            </a:r>
          </a:p>
          <a:p>
            <a:r>
              <a:rPr lang="fr-FR" sz="2400" dirty="0" smtClean="0">
                <a:solidFill>
                  <a:schemeClr val="accent6">
                    <a:lumMod val="75000"/>
                  </a:schemeClr>
                </a:solidFill>
              </a:rPr>
              <a:t>Faire un bilan avec </a:t>
            </a:r>
            <a:r>
              <a:rPr lang="fr-FR" sz="2400" dirty="0">
                <a:solidFill>
                  <a:schemeClr val="accent6">
                    <a:lumMod val="75000"/>
                  </a:schemeClr>
                </a:solidFill>
              </a:rPr>
              <a:t>l’enseignant(e)</a:t>
            </a:r>
            <a:r>
              <a:rPr lang="fr-FR" sz="2400" dirty="0" smtClean="0">
                <a:solidFill>
                  <a:schemeClr val="accent6">
                    <a:lumMod val="75000"/>
                  </a:schemeClr>
                </a:solidFill>
              </a:rPr>
              <a:t> quelques jours après </a:t>
            </a:r>
          </a:p>
          <a:p>
            <a:pPr marL="0" indent="0">
              <a:buNone/>
            </a:pPr>
            <a:endParaRPr lang="fr-FR" dirty="0"/>
          </a:p>
        </p:txBody>
      </p:sp>
    </p:spTree>
    <p:extLst>
      <p:ext uri="{BB962C8B-B14F-4D97-AF65-F5344CB8AC3E}">
        <p14:creationId xmlns:p14="http://schemas.microsoft.com/office/powerpoint/2010/main" val="866642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Retour de Claudie </a:t>
            </a:r>
            <a:endParaRPr lang="fr-FR" dirty="0"/>
          </a:p>
        </p:txBody>
      </p:sp>
      <p:sp>
        <p:nvSpPr>
          <p:cNvPr id="3" name="Espace réservé du contenu 2"/>
          <p:cNvSpPr>
            <a:spLocks noGrp="1"/>
          </p:cNvSpPr>
          <p:nvPr>
            <p:ph idx="1"/>
          </p:nvPr>
        </p:nvSpPr>
        <p:spPr>
          <a:xfrm>
            <a:off x="107504" y="1340768"/>
            <a:ext cx="8229600" cy="4525963"/>
          </a:xfrm>
        </p:spPr>
        <p:txBody>
          <a:bodyPr/>
          <a:lstStyle/>
          <a:p>
            <a:r>
              <a:rPr lang="fr-FR" sz="1050" b="1" u="sng" dirty="0"/>
              <a:t>Quelques remarques à la suite des interventions dans les classes  journée internationale 28Février </a:t>
            </a:r>
            <a:endParaRPr lang="fr-FR" sz="1050" dirty="0"/>
          </a:p>
          <a:p>
            <a:pPr marL="0" indent="0">
              <a:buNone/>
            </a:pPr>
            <a:r>
              <a:rPr lang="fr-FR" sz="1050" b="1" dirty="0" smtClean="0"/>
              <a:t>Eléments </a:t>
            </a:r>
            <a:r>
              <a:rPr lang="fr-FR" sz="1050" b="1" dirty="0"/>
              <a:t>facilitateurs </a:t>
            </a:r>
            <a:r>
              <a:rPr lang="fr-FR" sz="1050" dirty="0"/>
              <a:t>:</a:t>
            </a:r>
          </a:p>
          <a:p>
            <a:pPr marL="0" indent="0">
              <a:buNone/>
            </a:pPr>
            <a:r>
              <a:rPr lang="fr-FR" sz="1050" dirty="0"/>
              <a:t>-avoir trouvé un professeur « ouvert »  et un établissement accueillant sans obstacle administratif</a:t>
            </a:r>
          </a:p>
          <a:p>
            <a:pPr marL="0" indent="0">
              <a:buNone/>
            </a:pPr>
            <a:r>
              <a:rPr lang="fr-FR" sz="1050" dirty="0"/>
              <a:t>- un professeur rencontré grâce à une action APF </a:t>
            </a:r>
          </a:p>
          <a:p>
            <a:pPr marL="0" indent="0">
              <a:buNone/>
            </a:pPr>
            <a:r>
              <a:rPr lang="fr-FR" sz="1050" dirty="0"/>
              <a:t>-des classes « médico sociales » soit </a:t>
            </a:r>
            <a:r>
              <a:rPr lang="fr-FR" sz="1050" dirty="0" smtClean="0"/>
              <a:t>terminales, soit préparatoires aux concours infirmiers, kinés </a:t>
            </a:r>
            <a:r>
              <a:rPr lang="fr-FR" sz="1050" dirty="0" err="1" smtClean="0"/>
              <a:t>etc</a:t>
            </a:r>
            <a:endParaRPr lang="fr-FR" sz="1050" dirty="0" smtClean="0"/>
          </a:p>
          <a:p>
            <a:pPr marL="0" indent="0">
              <a:buNone/>
            </a:pPr>
            <a:r>
              <a:rPr lang="fr-FR" sz="1050" dirty="0" smtClean="0"/>
              <a:t>-</a:t>
            </a:r>
            <a:r>
              <a:rPr lang="fr-FR" sz="1050" dirty="0"/>
              <a:t>un lycée privé ne demandant pas des autorisations inspection d’Académie mais habitué aux interventions extérieures : Banque alimentaire etc.</a:t>
            </a:r>
          </a:p>
          <a:p>
            <a:pPr marL="0" indent="0">
              <a:buNone/>
            </a:pPr>
            <a:r>
              <a:rPr lang="fr-FR" sz="1050" dirty="0"/>
              <a:t> </a:t>
            </a:r>
          </a:p>
          <a:p>
            <a:r>
              <a:rPr lang="fr-FR" sz="1050" b="1" dirty="0"/>
              <a:t>Quelques remarques facilitant la présentation des maladies rares</a:t>
            </a:r>
            <a:endParaRPr lang="fr-FR" sz="1050" dirty="0"/>
          </a:p>
          <a:p>
            <a:pPr marL="0" indent="0">
              <a:buNone/>
            </a:pPr>
            <a:r>
              <a:rPr lang="fr-FR" sz="1050" dirty="0"/>
              <a:t>Expliquer pourquoi on intervient : exposé (rapide) de </a:t>
            </a:r>
            <a:r>
              <a:rPr lang="fr-FR" sz="1050" b="1" dirty="0"/>
              <a:t>mon histoire personnelle</a:t>
            </a:r>
            <a:r>
              <a:rPr lang="fr-FR" sz="1050" dirty="0"/>
              <a:t>( ce que je ne fais pas dans d’autres interventions)</a:t>
            </a:r>
          </a:p>
          <a:p>
            <a:pPr marL="0" indent="0">
              <a:buNone/>
            </a:pPr>
            <a:r>
              <a:rPr lang="fr-FR" sz="1050" dirty="0" smtClean="0"/>
              <a:t>Susciter </a:t>
            </a:r>
            <a:r>
              <a:rPr lang="fr-FR" sz="1050" dirty="0"/>
              <a:t>la sympathie, pas la compassion, via les difficultés : l’errance </a:t>
            </a:r>
            <a:r>
              <a:rPr lang="fr-FR" sz="1050" dirty="0" err="1"/>
              <a:t>diagnostic,la</a:t>
            </a:r>
            <a:r>
              <a:rPr lang="fr-FR" sz="1050" dirty="0"/>
              <a:t> solitude, le soulagement de découvrir une association pour le partage des difficultés</a:t>
            </a:r>
          </a:p>
          <a:p>
            <a:pPr marL="0" indent="0">
              <a:buNone/>
            </a:pPr>
            <a:r>
              <a:rPr lang="fr-FR" sz="1050" dirty="0"/>
              <a:t> </a:t>
            </a:r>
          </a:p>
          <a:p>
            <a:r>
              <a:rPr lang="fr-FR" sz="1050" dirty="0"/>
              <a:t>-</a:t>
            </a:r>
            <a:r>
              <a:rPr lang="fr-FR" sz="1050" b="1" dirty="0"/>
              <a:t>Importance d’établir un dialogue </a:t>
            </a:r>
            <a:r>
              <a:rPr lang="fr-FR" sz="1050" dirty="0"/>
              <a:t>: personnalités connues (Grégory l</a:t>
            </a:r>
          </a:p>
          <a:p>
            <a:pPr marL="0" indent="0">
              <a:buNone/>
            </a:pPr>
            <a:r>
              <a:rPr lang="fr-FR" sz="1050" dirty="0"/>
              <a:t>Le </a:t>
            </a:r>
            <a:r>
              <a:rPr lang="fr-FR" sz="1050" dirty="0" err="1"/>
              <a:t>marchal</a:t>
            </a:r>
            <a:r>
              <a:rPr lang="fr-FR" sz="1050" dirty="0"/>
              <a:t>) le téléthon, personnes de leur entourage , et si c’était une maladie </a:t>
            </a:r>
            <a:r>
              <a:rPr lang="fr-FR" sz="1050" dirty="0" smtClean="0"/>
              <a:t>rare</a:t>
            </a:r>
            <a:r>
              <a:rPr lang="fr-FR" sz="1050" dirty="0"/>
              <a:t> </a:t>
            </a:r>
          </a:p>
          <a:p>
            <a:r>
              <a:rPr lang="fr-FR" sz="1050" dirty="0"/>
              <a:t>-</a:t>
            </a:r>
            <a:r>
              <a:rPr lang="fr-FR" sz="1050" b="1" dirty="0"/>
              <a:t>quelques chiffres</a:t>
            </a:r>
            <a:r>
              <a:rPr lang="fr-FR" sz="1050" dirty="0"/>
              <a:t>,  quelques infos présentation de l’Alliance , évocation du rôle pionnier de la France pour les PNMR</a:t>
            </a:r>
          </a:p>
          <a:p>
            <a:pPr marL="0" indent="0">
              <a:buNone/>
            </a:pPr>
            <a:r>
              <a:rPr lang="fr-FR" sz="1050" dirty="0"/>
              <a:t> </a:t>
            </a:r>
          </a:p>
          <a:p>
            <a:pPr marL="0" indent="0">
              <a:buNone/>
            </a:pPr>
            <a:r>
              <a:rPr lang="fr-FR" sz="1050" b="1" dirty="0"/>
              <a:t>Attention : pas d’exposé-conférence mais importance de maintenir le dialogue</a:t>
            </a:r>
            <a:r>
              <a:rPr lang="fr-FR" sz="1050" dirty="0"/>
              <a:t> questions-réponses </a:t>
            </a:r>
          </a:p>
          <a:p>
            <a:pPr marL="0" indent="0">
              <a:buNone/>
            </a:pPr>
            <a:r>
              <a:rPr lang="fr-FR" sz="1050" dirty="0" smtClean="0"/>
              <a:t>-</a:t>
            </a:r>
            <a:r>
              <a:rPr lang="fr-FR" sz="1050" b="1" dirty="0"/>
              <a:t>Importance de distribuer le matériel fourni par l’Alliance, seulement à la fin de la présentation</a:t>
            </a:r>
            <a:endParaRPr lang="fr-FR" sz="1050" dirty="0"/>
          </a:p>
          <a:p>
            <a:pPr marL="0" indent="0">
              <a:buNone/>
            </a:pPr>
            <a:r>
              <a:rPr lang="fr-FR" sz="1050" dirty="0"/>
              <a:t>Même ces grands enfants sont ravis d’avoir pins </a:t>
            </a:r>
            <a:r>
              <a:rPr lang="fr-FR" sz="1050" dirty="0" err="1"/>
              <a:t>etc</a:t>
            </a:r>
            <a:r>
              <a:rPr lang="fr-FR" sz="1050" dirty="0"/>
              <a:t> et même BD pour leurs petits frères ou sœurs</a:t>
            </a:r>
          </a:p>
          <a:p>
            <a:pPr marL="0" indent="0">
              <a:buNone/>
            </a:pPr>
            <a:r>
              <a:rPr lang="fr-FR" sz="1050" b="1" dirty="0"/>
              <a:t>Importance de laisser un </a:t>
            </a:r>
            <a:r>
              <a:rPr lang="fr-FR" sz="1050" b="1" dirty="0" err="1"/>
              <a:t>TShirt</a:t>
            </a:r>
            <a:r>
              <a:rPr lang="fr-FR" sz="1050" b="1" dirty="0"/>
              <a:t> au délégué de classe et aux professeurs </a:t>
            </a:r>
            <a:endParaRPr lang="fr-FR" sz="1050" dirty="0"/>
          </a:p>
          <a:p>
            <a:pPr marL="0" indent="0">
              <a:buNone/>
            </a:pPr>
            <a:r>
              <a:rPr lang="fr-FR" sz="1050" b="1" dirty="0"/>
              <a:t>Importance</a:t>
            </a:r>
            <a:r>
              <a:rPr lang="fr-FR" sz="1050" dirty="0"/>
              <a:t> de la photo souvenir </a:t>
            </a:r>
          </a:p>
          <a:p>
            <a:pPr marL="0" indent="0">
              <a:buNone/>
            </a:pPr>
            <a:r>
              <a:rPr lang="fr-FR" sz="1050" dirty="0"/>
              <a:t> </a:t>
            </a:r>
          </a:p>
          <a:p>
            <a:pPr marL="0" indent="0">
              <a:buNone/>
            </a:pPr>
            <a:r>
              <a:rPr lang="fr-FR" sz="1050" dirty="0"/>
              <a:t>Remarque : le power point élaboré pour les collèges était prévu avec quelques modifications mais pour des raisons techniques il n’ a pas pu être utilisé .Le maintien du dialogue vivant me semble plus important toutefois le power point  peut servir d’aide mémoire : un cadre  pour l’intervenant et l’auditoire</a:t>
            </a:r>
          </a:p>
          <a:p>
            <a:pPr marL="0" indent="0">
              <a:buNone/>
            </a:pPr>
            <a:r>
              <a:rPr lang="fr-FR" sz="1050" dirty="0"/>
              <a:t>Un exercice :utiliser le « repérage » dans le guide interactif</a:t>
            </a:r>
          </a:p>
          <a:p>
            <a:pPr marL="0" indent="0">
              <a:buNone/>
            </a:pPr>
            <a:r>
              <a:rPr lang="fr-FR" sz="1000" dirty="0"/>
              <a:t> </a:t>
            </a:r>
          </a:p>
          <a:p>
            <a:endParaRPr lang="fr-FR" sz="1000" dirty="0"/>
          </a:p>
        </p:txBody>
      </p:sp>
    </p:spTree>
    <p:extLst>
      <p:ext uri="{BB962C8B-B14F-4D97-AF65-F5344CB8AC3E}">
        <p14:creationId xmlns:p14="http://schemas.microsoft.com/office/powerpoint/2010/main" val="3673195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Vidéo : témoignage de Lizzie</a:t>
            </a:r>
            <a:endParaRPr lang="fr-FR" dirty="0"/>
          </a:p>
        </p:txBody>
      </p:sp>
      <p:sp>
        <p:nvSpPr>
          <p:cNvPr id="3" name="Espace réservé du contenu 2"/>
          <p:cNvSpPr>
            <a:spLocks noGrp="1"/>
          </p:cNvSpPr>
          <p:nvPr>
            <p:ph idx="1"/>
          </p:nvPr>
        </p:nvSpPr>
        <p:spPr>
          <a:xfrm>
            <a:off x="3923928" y="2217581"/>
            <a:ext cx="5074443" cy="1473027"/>
          </a:xfrm>
        </p:spPr>
        <p:txBody>
          <a:bodyPr/>
          <a:lstStyle/>
          <a:p>
            <a:pPr marL="0" indent="0">
              <a:buNone/>
            </a:pPr>
            <a:r>
              <a:rPr lang="fr-FR" sz="1800" b="1" u="sng" dirty="0"/>
              <a:t>L'histoire de Lizzie, ou manger pour </a:t>
            </a:r>
            <a:r>
              <a:rPr lang="fr-FR" sz="1800" b="1" u="sng" dirty="0" smtClean="0"/>
              <a:t>survivre</a:t>
            </a:r>
          </a:p>
          <a:p>
            <a:pPr marL="0" indent="0">
              <a:buNone/>
            </a:pPr>
            <a:r>
              <a:rPr lang="fr-FR" sz="1800" i="1" dirty="0"/>
              <a:t>Lizzie doit manger toutes les 15 minutes pour rester en vie. Souffrant d'un syndrome inexpliqué, cette américaine ne grossit pas</a:t>
            </a:r>
            <a:r>
              <a:rPr lang="fr-FR" sz="1800" i="1" dirty="0" smtClean="0"/>
              <a:t>.</a:t>
            </a:r>
          </a:p>
          <a:p>
            <a:pPr marL="0" indent="0">
              <a:buNone/>
            </a:pPr>
            <a:r>
              <a:rPr lang="fr-FR" sz="1800" dirty="0"/>
              <a:t>Son apparence pourrait faire croire que la jeune femme est anorexique. Mais Lizzie Velasquez souffre en fait d’un syndrome rare - si rare qu'il n'a pas été diagnostiqué, voir encadré -, qui empêche son corps de stocker la graisse et donc de prendre du poids. Malgré une soixantaine de repas quotidiens.</a:t>
            </a:r>
          </a:p>
          <a:p>
            <a:endParaRPr lang="fr-FR" sz="1800" dirty="0"/>
          </a:p>
        </p:txBody>
      </p:sp>
      <p:pic>
        <p:nvPicPr>
          <p:cNvPr id="6146" name="Picture 2"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9" y="2500818"/>
            <a:ext cx="3566517" cy="237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21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outils de communication à prévoir </a:t>
            </a:r>
            <a:endParaRPr lang="fr-FR" dirty="0"/>
          </a:p>
        </p:txBody>
      </p:sp>
      <p:sp>
        <p:nvSpPr>
          <p:cNvPr id="3" name="Espace réservé du contenu 2"/>
          <p:cNvSpPr>
            <a:spLocks noGrp="1"/>
          </p:cNvSpPr>
          <p:nvPr>
            <p:ph idx="1"/>
          </p:nvPr>
        </p:nvSpPr>
        <p:spPr/>
        <p:txBody>
          <a:bodyPr/>
          <a:lstStyle/>
          <a:p>
            <a:r>
              <a:rPr lang="fr-FR" dirty="0" smtClean="0">
                <a:solidFill>
                  <a:schemeClr val="accent6">
                    <a:lumMod val="75000"/>
                  </a:schemeClr>
                </a:solidFill>
              </a:rPr>
              <a:t>Powerpoint </a:t>
            </a:r>
          </a:p>
          <a:p>
            <a:r>
              <a:rPr lang="fr-FR" dirty="0" smtClean="0">
                <a:solidFill>
                  <a:srgbClr val="0070C0"/>
                </a:solidFill>
              </a:rPr>
              <a:t>Vidéos : de sensibilisation, de la Marche et du Petit Quotidien </a:t>
            </a:r>
          </a:p>
          <a:p>
            <a:r>
              <a:rPr lang="fr-FR" dirty="0" smtClean="0">
                <a:solidFill>
                  <a:schemeClr val="accent6">
                    <a:lumMod val="75000"/>
                  </a:schemeClr>
                </a:solidFill>
              </a:rPr>
              <a:t>Eléments à donner </a:t>
            </a:r>
          </a:p>
          <a:p>
            <a:pPr lvl="1"/>
            <a:r>
              <a:rPr lang="fr-FR" dirty="0" smtClean="0">
                <a:solidFill>
                  <a:schemeClr val="accent6">
                    <a:lumMod val="75000"/>
                  </a:schemeClr>
                </a:solidFill>
              </a:rPr>
              <a:t>Exemplaires du Petit Quotidien</a:t>
            </a:r>
          </a:p>
          <a:p>
            <a:pPr lvl="1"/>
            <a:r>
              <a:rPr lang="fr-FR" dirty="0" smtClean="0">
                <a:solidFill>
                  <a:schemeClr val="accent6">
                    <a:lumMod val="75000"/>
                  </a:schemeClr>
                </a:solidFill>
              </a:rPr>
              <a:t>Bracelets</a:t>
            </a:r>
          </a:p>
          <a:p>
            <a:pPr lvl="1"/>
            <a:r>
              <a:rPr lang="fr-FR" dirty="0" smtClean="0">
                <a:solidFill>
                  <a:schemeClr val="accent6">
                    <a:lumMod val="75000"/>
                  </a:schemeClr>
                </a:solidFill>
              </a:rPr>
              <a:t>Pins</a:t>
            </a:r>
          </a:p>
          <a:p>
            <a:pPr marL="457200" lvl="1" indent="0">
              <a:buNone/>
            </a:pPr>
            <a:endParaRPr lang="fr-FR" dirty="0" smtClean="0"/>
          </a:p>
        </p:txBody>
      </p:sp>
    </p:spTree>
    <p:extLst>
      <p:ext uri="{BB962C8B-B14F-4D97-AF65-F5344CB8AC3E}">
        <p14:creationId xmlns:p14="http://schemas.microsoft.com/office/powerpoint/2010/main" val="316305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211002"/>
            <a:ext cx="9144000" cy="1470025"/>
          </a:xfrm>
        </p:spPr>
        <p:txBody>
          <a:bodyPr/>
          <a:lstStyle/>
          <a:p>
            <a:r>
              <a:rPr lang="fr-FR" b="1" dirty="0" smtClean="0"/>
              <a:t>La voix des personnes atteintes</a:t>
            </a:r>
            <a:br>
              <a:rPr lang="fr-FR" b="1" dirty="0" smtClean="0"/>
            </a:br>
            <a:r>
              <a:rPr lang="fr-FR" b="1" dirty="0" smtClean="0"/>
              <a:t>de maladies rares</a:t>
            </a:r>
            <a:endParaRPr lang="fr-FR" b="1" dirty="0"/>
          </a:p>
        </p:txBody>
      </p:sp>
      <p:sp>
        <p:nvSpPr>
          <p:cNvPr id="3" name="Sous-titre 2"/>
          <p:cNvSpPr>
            <a:spLocks noGrp="1"/>
          </p:cNvSpPr>
          <p:nvPr>
            <p:ph type="subTitle" idx="1"/>
          </p:nvPr>
        </p:nvSpPr>
        <p:spPr>
          <a:xfrm>
            <a:off x="395536" y="3789040"/>
            <a:ext cx="8532440" cy="1752600"/>
          </a:xfrm>
        </p:spPr>
        <p:txBody>
          <a:bodyPr/>
          <a:lstStyle/>
          <a:p>
            <a:r>
              <a:rPr lang="fr-FR" b="1" dirty="0" smtClean="0">
                <a:solidFill>
                  <a:srgbClr val="BD2587"/>
                </a:solidFill>
              </a:rPr>
              <a:t>Un collectif de 210 associations nationales</a:t>
            </a:r>
            <a:br>
              <a:rPr lang="fr-FR" b="1" dirty="0" smtClean="0">
                <a:solidFill>
                  <a:srgbClr val="BD2587"/>
                </a:solidFill>
              </a:rPr>
            </a:br>
            <a:r>
              <a:rPr lang="fr-FR" b="1" dirty="0" smtClean="0">
                <a:solidFill>
                  <a:srgbClr val="BD2587"/>
                </a:solidFill>
              </a:rPr>
              <a:t>représentant </a:t>
            </a:r>
            <a:r>
              <a:rPr lang="fr-FR" b="1" dirty="0">
                <a:solidFill>
                  <a:srgbClr val="BD2587"/>
                </a:solidFill>
              </a:rPr>
              <a:t>une ou plusieurs maladies rares</a:t>
            </a:r>
          </a:p>
        </p:txBody>
      </p:sp>
      <p:pic>
        <p:nvPicPr>
          <p:cNvPr id="4" name="Picture 2" descr="Z:\MANUELLA\Logo Alliance\Nouveau logo 201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59832" y="-315416"/>
            <a:ext cx="3024336" cy="3024336"/>
          </a:xfrm>
          <a:prstGeom prst="rect">
            <a:avLst/>
          </a:prstGeom>
          <a:noFill/>
        </p:spPr>
      </p:pic>
      <p:sp>
        <p:nvSpPr>
          <p:cNvPr id="5" name="ZoneTexte 4"/>
          <p:cNvSpPr txBox="1"/>
          <p:nvPr/>
        </p:nvSpPr>
        <p:spPr>
          <a:xfrm>
            <a:off x="2843808" y="5541640"/>
            <a:ext cx="2664296" cy="369332"/>
          </a:xfrm>
          <a:prstGeom prst="rect">
            <a:avLst/>
          </a:prstGeom>
          <a:noFill/>
        </p:spPr>
        <p:txBody>
          <a:bodyPr wrap="square" rtlCol="0">
            <a:spAutoFit/>
          </a:bodyPr>
          <a:lstStyle/>
          <a:p>
            <a:r>
              <a:rPr lang="fr-FR" dirty="0" smtClean="0"/>
              <a:t>présenter ses fonctions</a:t>
            </a:r>
            <a:endParaRPr lang="fr-FR" dirty="0"/>
          </a:p>
        </p:txBody>
      </p:sp>
    </p:spTree>
    <p:extLst>
      <p:ext uri="{BB962C8B-B14F-4D97-AF65-F5344CB8AC3E}">
        <p14:creationId xmlns:p14="http://schemas.microsoft.com/office/powerpoint/2010/main" val="2887829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Vidéos </a:t>
            </a:r>
            <a:endParaRPr lang="fr-FR" dirty="0"/>
          </a:p>
        </p:txBody>
      </p:sp>
      <p:sp>
        <p:nvSpPr>
          <p:cNvPr id="3" name="Espace réservé du contenu 2"/>
          <p:cNvSpPr>
            <a:spLocks noGrp="1"/>
          </p:cNvSpPr>
          <p:nvPr>
            <p:ph idx="1"/>
          </p:nvPr>
        </p:nvSpPr>
        <p:spPr>
          <a:xfrm>
            <a:off x="0" y="1124744"/>
            <a:ext cx="6948264" cy="4857403"/>
          </a:xfrm>
        </p:spPr>
        <p:txBody>
          <a:bodyPr/>
          <a:lstStyle/>
          <a:p>
            <a:pPr marL="0" indent="0">
              <a:buNone/>
            </a:pPr>
            <a:r>
              <a:rPr lang="fr-FR" sz="2800" dirty="0" smtClean="0"/>
              <a:t>2 vidéos possibles à montrer :</a:t>
            </a:r>
          </a:p>
          <a:p>
            <a:pPr lvl="1"/>
            <a:r>
              <a:rPr lang="fr-FR" sz="3600" dirty="0" smtClean="0"/>
              <a:t>La petite casserole d’Anatole : </a:t>
            </a:r>
            <a:r>
              <a:rPr lang="fr-FR" sz="2400" i="1" dirty="0" smtClean="0"/>
              <a:t>(Adaptation du livre ) </a:t>
            </a:r>
            <a:r>
              <a:rPr lang="fr-FR" sz="1800" dirty="0" smtClean="0"/>
              <a:t>Anatole </a:t>
            </a:r>
            <a:r>
              <a:rPr lang="fr-FR" sz="1800" dirty="0"/>
              <a:t>traîne derrière lui une petite casserole, et au lieu de s'intéresser à ses qualités, les gens qui le croisent regardent surtout sa casserole... Sur le handicap et l'acceptation de la différence</a:t>
            </a:r>
            <a:r>
              <a:rPr lang="fr-FR" sz="1800" dirty="0" smtClean="0"/>
              <a:t>. </a:t>
            </a:r>
          </a:p>
          <a:p>
            <a:pPr marL="457200" lvl="1" indent="0">
              <a:buNone/>
            </a:pPr>
            <a:endParaRPr lang="fr-FR" sz="100" dirty="0" smtClean="0"/>
          </a:p>
          <a:p>
            <a:pPr lvl="1"/>
            <a:r>
              <a:rPr lang="fr-FR" sz="3600" dirty="0" smtClean="0"/>
              <a:t>Le secret de Maël </a:t>
            </a:r>
            <a:r>
              <a:rPr lang="fr-FR" sz="3200" dirty="0" smtClean="0"/>
              <a:t>:</a:t>
            </a:r>
            <a:r>
              <a:rPr lang="fr-FR" dirty="0" smtClean="0"/>
              <a:t> </a:t>
            </a:r>
            <a:r>
              <a:rPr lang="fr-FR" sz="1800" dirty="0"/>
              <a:t>Présenté par l'Association Française du Syndrome d'Angelman (AFSA) : www.angelman-afsa.org :</a:t>
            </a:r>
            <a:br>
              <a:rPr lang="fr-FR" sz="1800" dirty="0"/>
            </a:br>
            <a:r>
              <a:rPr lang="fr-FR" sz="1800" dirty="0"/>
              <a:t>film d'animation / dessin animé sur le thème de la différence et du handicap. </a:t>
            </a:r>
            <a:r>
              <a:rPr lang="fr-FR" sz="1800" dirty="0" smtClean="0"/>
              <a:t>Le </a:t>
            </a:r>
            <a:r>
              <a:rPr lang="fr-FR" sz="1800" dirty="0"/>
              <a:t>syndrome d’Angelman est une maladie </a:t>
            </a:r>
            <a:r>
              <a:rPr lang="fr-FR" sz="1800" dirty="0" err="1"/>
              <a:t>neurogénétique</a:t>
            </a:r>
            <a:r>
              <a:rPr lang="fr-FR" sz="1800" dirty="0"/>
              <a:t> rare qui résulte d’une anomalie génétique sur le chromosome 15. Elle concerne les garçons comme les filles, et touche environ 1 naissance sur 12000 à 20000. Elle se manifeste par des troubles de la motricité et de l’équilibre, une absence de langage orale, une épilepsie, une déficience intellectuelle, des troubles de la sensorialité</a:t>
            </a:r>
            <a:r>
              <a:rPr lang="fr-FR" sz="1800" dirty="0" smtClean="0"/>
              <a:t>…</a:t>
            </a:r>
            <a:endParaRPr lang="fr-FR" sz="2400" dirty="0" smtClean="0"/>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2551" y="4365104"/>
            <a:ext cx="2238217" cy="12589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447" y="1844824"/>
            <a:ext cx="2238217" cy="16059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96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5053"/>
            <a:ext cx="8229600" cy="994122"/>
          </a:xfrm>
        </p:spPr>
        <p:txBody>
          <a:bodyPr/>
          <a:lstStyle/>
          <a:p>
            <a:r>
              <a:rPr lang="fr-FR" dirty="0" smtClean="0"/>
              <a:t>Discussion autour du film </a:t>
            </a:r>
            <a:br>
              <a:rPr lang="fr-FR" dirty="0" smtClean="0"/>
            </a:br>
            <a:r>
              <a:rPr lang="fr-FR" dirty="0" smtClean="0"/>
              <a:t>« La Petite casserole d’Anatole »</a:t>
            </a:r>
            <a:endParaRPr lang="fr-FR" dirty="0"/>
          </a:p>
        </p:txBody>
      </p:sp>
      <p:sp>
        <p:nvSpPr>
          <p:cNvPr id="3" name="Espace réservé du contenu 2"/>
          <p:cNvSpPr>
            <a:spLocks noGrp="1"/>
          </p:cNvSpPr>
          <p:nvPr>
            <p:ph idx="1"/>
          </p:nvPr>
        </p:nvSpPr>
        <p:spPr>
          <a:xfrm>
            <a:off x="179512" y="1412776"/>
            <a:ext cx="8712968" cy="4525963"/>
          </a:xfrm>
        </p:spPr>
        <p:txBody>
          <a:bodyPr/>
          <a:lstStyle/>
          <a:p>
            <a:r>
              <a:rPr lang="fr-FR" dirty="0" smtClean="0"/>
              <a:t>Que signifie la petite casserole pour Anatole?</a:t>
            </a:r>
          </a:p>
          <a:p>
            <a:r>
              <a:rPr lang="fr-FR" dirty="0" smtClean="0"/>
              <a:t>Qui est « la personne extraordinaire » ? </a:t>
            </a:r>
          </a:p>
          <a:p>
            <a:r>
              <a:rPr lang="fr-FR" dirty="0" smtClean="0"/>
              <a:t>Y </a:t>
            </a:r>
            <a:r>
              <a:rPr lang="fr-FR" dirty="0"/>
              <a:t>a-t-il toi aussi des choses qui te rendent différent des autres et qui te gênent </a:t>
            </a:r>
            <a:r>
              <a:rPr lang="fr-FR" dirty="0" smtClean="0"/>
              <a:t>? Ou connais-tu quelqu’un qui a une « petite casserole » ?</a:t>
            </a:r>
          </a:p>
          <a:p>
            <a:endParaRPr lang="fr-FR" dirty="0"/>
          </a:p>
        </p:txBody>
      </p:sp>
      <p:pic>
        <p:nvPicPr>
          <p:cNvPr id="5" name="Image 4"/>
          <p:cNvPicPr>
            <a:picLocks noChangeAspect="1"/>
          </p:cNvPicPr>
          <p:nvPr/>
        </p:nvPicPr>
        <p:blipFill>
          <a:blip r:embed="rId2"/>
          <a:stretch>
            <a:fillRect/>
          </a:stretch>
        </p:blipFill>
        <p:spPr>
          <a:xfrm>
            <a:off x="2627784" y="4713483"/>
            <a:ext cx="4263752" cy="2146132"/>
          </a:xfrm>
          <a:prstGeom prst="rect">
            <a:avLst/>
          </a:prstGeom>
        </p:spPr>
      </p:pic>
    </p:spTree>
    <p:extLst>
      <p:ext uri="{BB962C8B-B14F-4D97-AF65-F5344CB8AC3E}">
        <p14:creationId xmlns:p14="http://schemas.microsoft.com/office/powerpoint/2010/main" val="397316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5053"/>
            <a:ext cx="8229600" cy="994122"/>
          </a:xfrm>
        </p:spPr>
        <p:txBody>
          <a:bodyPr/>
          <a:lstStyle/>
          <a:p>
            <a:r>
              <a:rPr lang="fr-FR" dirty="0" smtClean="0"/>
              <a:t>Discussion autour du film </a:t>
            </a:r>
            <a:br>
              <a:rPr lang="fr-FR" dirty="0" smtClean="0"/>
            </a:br>
            <a:r>
              <a:rPr lang="fr-FR" dirty="0" smtClean="0"/>
              <a:t>« le secret de Maël »</a:t>
            </a:r>
            <a:endParaRPr lang="fr-FR" dirty="0"/>
          </a:p>
        </p:txBody>
      </p:sp>
      <p:sp>
        <p:nvSpPr>
          <p:cNvPr id="3" name="Espace réservé du contenu 2"/>
          <p:cNvSpPr>
            <a:spLocks noGrp="1"/>
          </p:cNvSpPr>
          <p:nvPr>
            <p:ph idx="1"/>
          </p:nvPr>
        </p:nvSpPr>
        <p:spPr>
          <a:xfrm>
            <a:off x="179512" y="1412776"/>
            <a:ext cx="8964488" cy="4525963"/>
          </a:xfrm>
        </p:spPr>
        <p:txBody>
          <a:bodyPr/>
          <a:lstStyle/>
          <a:p>
            <a:r>
              <a:rPr lang="fr-FR" dirty="0" smtClean="0"/>
              <a:t>Quel problème à Maël ?</a:t>
            </a:r>
          </a:p>
          <a:p>
            <a:r>
              <a:rPr lang="fr-FR" dirty="0" smtClean="0"/>
              <a:t>Comment se comporte le petit garçon avec Maël ? </a:t>
            </a:r>
          </a:p>
          <a:p>
            <a:r>
              <a:rPr lang="fr-FR" dirty="0" smtClean="0"/>
              <a:t>Ou connais-tu quelqu’un qui est comme Maël?</a:t>
            </a:r>
          </a:p>
          <a:p>
            <a:endParaRPr lang="fr-FR" dirty="0"/>
          </a:p>
        </p:txBody>
      </p:sp>
      <p:pic>
        <p:nvPicPr>
          <p:cNvPr id="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810094"/>
            <a:ext cx="3816424" cy="2146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985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Découvrons les maladies rares </a:t>
            </a:r>
            <a:endParaRPr lang="fr-FR" dirty="0"/>
          </a:p>
        </p:txBody>
      </p:sp>
      <p:sp>
        <p:nvSpPr>
          <p:cNvPr id="3" name="Espace réservé du contenu 2"/>
          <p:cNvSpPr>
            <a:spLocks noGrp="1"/>
          </p:cNvSpPr>
          <p:nvPr>
            <p:ph idx="1"/>
          </p:nvPr>
        </p:nvSpPr>
        <p:spPr/>
        <p:txBody>
          <a:bodyPr/>
          <a:lstStyle/>
          <a:p>
            <a:pPr marL="0" indent="0" algn="ctr">
              <a:buNone/>
            </a:pPr>
            <a:r>
              <a:rPr lang="fr-FR" b="1" dirty="0" smtClean="0"/>
              <a:t>Une maladie est dite rare</a:t>
            </a:r>
          </a:p>
          <a:p>
            <a:pPr marL="0" indent="0" algn="ctr">
              <a:buNone/>
            </a:pPr>
            <a:r>
              <a:rPr lang="fr-FR" b="1" dirty="0" smtClean="0"/>
              <a:t>car elle touche peu de personnes</a:t>
            </a:r>
            <a:endParaRPr lang="fr-FR" dirty="0"/>
          </a:p>
        </p:txBody>
      </p:sp>
      <p:pic>
        <p:nvPicPr>
          <p:cNvPr id="4" name="Picture 8"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212976"/>
            <a:ext cx="4608512" cy="306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83019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4314</TotalTime>
  <Words>1406</Words>
  <Application>Microsoft Office PowerPoint</Application>
  <PresentationFormat>Affichage à l'écran (4:3)</PresentationFormat>
  <Paragraphs>200</Paragraphs>
  <Slides>31</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31</vt:i4>
      </vt:variant>
    </vt:vector>
  </HeadingPairs>
  <TitlesOfParts>
    <vt:vector size="37" baseType="lpstr">
      <vt:lpstr>Arial</vt:lpstr>
      <vt:lpstr>Arial</vt:lpstr>
      <vt:lpstr>Calibri</vt:lpstr>
      <vt:lpstr>Georgia</vt:lpstr>
      <vt:lpstr>Raleway-SemiBold</vt:lpstr>
      <vt:lpstr>Thème Office</vt:lpstr>
      <vt:lpstr>Sensibilisation  des maladies rares  à l’école primaire</vt:lpstr>
      <vt:lpstr>Actualités </vt:lpstr>
      <vt:lpstr>Les incontournables </vt:lpstr>
      <vt:lpstr>outils de communication à prévoir </vt:lpstr>
      <vt:lpstr>La voix des personnes atteintes de maladies rares</vt:lpstr>
      <vt:lpstr>Vidéos </vt:lpstr>
      <vt:lpstr>Discussion autour du film  « La Petite casserole d’Anatole »</vt:lpstr>
      <vt:lpstr>Discussion autour du film  « le secret de Maël »</vt:lpstr>
      <vt:lpstr>Découvrons les maladies rares </vt:lpstr>
      <vt:lpstr>Les maladies rares connues </vt:lpstr>
      <vt:lpstr>Les célébrités touchées par une maladie rare </vt:lpstr>
      <vt:lpstr>Détail des maladies </vt:lpstr>
      <vt:lpstr>Présentation PowerPoint</vt:lpstr>
      <vt:lpstr>Qu’est ce qu’une maladie rare ?</vt:lpstr>
      <vt:lpstr>Principales difficultés </vt:lpstr>
      <vt:lpstr>Le rôle des associations</vt:lpstr>
      <vt:lpstr>La Marguerite </vt:lpstr>
      <vt:lpstr>La Marche des Maladies Rares</vt:lpstr>
      <vt:lpstr>Téléthon</vt:lpstr>
      <vt:lpstr>17e Marche des Maladies Rares – 4 décembre 2016</vt:lpstr>
      <vt:lpstr>Journée internationale des maladies rares </vt:lpstr>
      <vt:lpstr>Quizz</vt:lpstr>
      <vt:lpstr>Et selon toi… </vt:lpstr>
      <vt:lpstr>Autres pistes sur le thème des maladies  rares – du handicap – de la différence  </vt:lpstr>
      <vt:lpstr>Présentation PowerPoint</vt:lpstr>
      <vt:lpstr>Autres pistes sur le thème des maladies  rares – du handicap – de la différence  </vt:lpstr>
      <vt:lpstr>Autres pistes sur le thème des maladies  rares – du handicap – de la différence  </vt:lpstr>
      <vt:lpstr>Présentation PowerPoint</vt:lpstr>
      <vt:lpstr>Sensibilisation  des maladies rares  au secondaire</vt:lpstr>
      <vt:lpstr>Retour de Claudie </vt:lpstr>
      <vt:lpstr>Vidéo : témoignage de Lizzie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Carole Couturier</dc:creator>
  <cp:lastModifiedBy>Marie Roinet-Tournay</cp:lastModifiedBy>
  <cp:revision>320</cp:revision>
  <cp:lastPrinted>2016-07-06T10:31:51Z</cp:lastPrinted>
  <dcterms:created xsi:type="dcterms:W3CDTF">2012-02-06T12:49:31Z</dcterms:created>
  <dcterms:modified xsi:type="dcterms:W3CDTF">2016-07-22T10:09:30Z</dcterms:modified>
</cp:coreProperties>
</file>